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19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88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7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6\&#1088;&#1077;&#1096;&#1077;&#1085;&#1080;&#1103;%20&#1074;%202016%20&#1075;&#1086;&#1076;&#1091;\&#1082;%20&#1088;&#1077;&#1096;&#1077;&#1085;&#1080;&#1102;%20&#8470;%20198%20&#1086;&#1090;%2016.12.16\&#1055;&#1088;&#1080;&#1083;&#1086;&#1078;&#1077;&#1085;&#1080;&#1077;%206%20&#1056;&#1072;&#1089;&#1087;&#1088;&#1077;&#1076;&#1077;&#1083;&#1077;&#1085;&#1080;&#1077;%20&#1087;&#1086;%20&#1088;&#1072;&#1079;&#1076;&#1077;&#1083;&#1072;&#1084;%20&#1087;&#1086;&#1076;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21"/>
          <c:y val="0.15769230769230824"/>
          <c:w val="0.62872928176795551"/>
          <c:h val="0.52115384615384663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69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30 077, 2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56"/>
                  <c:y val="-4.3767180130761439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170,9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5"/>
                  <c:y val="-4.198409003501818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992,9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653"/>
                  <c:y val="-4.790862903062587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</a:t>
                    </a:r>
                    <a:r>
                      <a:rPr lang="ru-RU" i="1" baseline="0" dirty="0" smtClean="0"/>
                      <a:t> 463, 6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507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11 727,4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33"/>
                  <c:y val="2.9871060461915407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2 664,0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65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1 000,0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11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83E-2"/>
                  <c:y val="0.12932554703155638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5 870,0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743E-2"/>
                  <c:y val="8.346679351456402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912,0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0.24000000000000021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0.3300000000000009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cat>
            <c:strRef>
              <c:f>Лист1!$A$12:$C$271</c:f>
              <c:strCache>
                <c:ptCount val="30"/>
                <c:pt idx="0">
                  <c:v>Общегосударственные вопросы</c:v>
                </c:pt>
                <c:pt idx="1">
                  <c:v>Функционирование высшего должностного лица субъекта Российской Федерации и муниципального образования</c:v>
                </c:pt>
                <c:pt idx="2">
                  <c:v> "Функционирование законодательных (представительных) органов государственной власти и представительных органов муниципальных образований"</c:v>
                </c:pt>
                <c:pt idx="3">
                  <c:v> "Функционирование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администраций"</c:v>
                </c:pt>
                <c:pt idx="4">
                  <c:v>Резервные фонды</c:v>
                </c:pt>
                <c:pt idx="5">
                  <c:v>Другие общегосударственные вопросы</c:v>
                </c:pt>
                <c:pt idx="6">
                  <c:v>Национальная оборона</c:v>
                </c:pt>
                <c:pt idx="7">
                  <c:v>Мобилизационная и вневойсковая подготовка</c:v>
                </c:pt>
                <c:pt idx="8">
                  <c:v> "Национальная безопасность и правоохранительная деятельность"</c:v>
                </c:pt>
                <c:pt idx="9">
                  <c:v> "Защита населения и территории от чрезвычайных ситуаций природного и техногенного характера, гражданская оборона"</c:v>
                </c:pt>
                <c:pt idx="10">
                  <c:v>Национальная экономика</c:v>
                </c:pt>
                <c:pt idx="11">
                  <c:v>Сельское хозяйство и рыболовство</c:v>
                </c:pt>
                <c:pt idx="12">
                  <c:v>Дорожное хозяйство (дорожные фонды)</c:v>
                </c:pt>
                <c:pt idx="13">
                  <c:v>Связь и информатика</c:v>
                </c:pt>
                <c:pt idx="14">
                  <c:v>Другие вопросы в области национальной экономики</c:v>
                </c:pt>
                <c:pt idx="15">
                  <c:v>Жилищно-коммунальное хозяйство</c:v>
                </c:pt>
                <c:pt idx="16">
                  <c:v>Жилищное хозяйство</c:v>
                </c:pt>
                <c:pt idx="17">
                  <c:v>Коммунальное хозяйство</c:v>
                </c:pt>
                <c:pt idx="18">
                  <c:v>Благоустройство</c:v>
                </c:pt>
                <c:pt idx="19">
                  <c:v>Образование
</c:v>
                </c:pt>
                <c:pt idx="20">
                  <c:v>Молодежная политика и оздоровление детей</c:v>
                </c:pt>
                <c:pt idx="21">
                  <c:v>Культура и кинематография</c:v>
                </c:pt>
                <c:pt idx="22">
                  <c:v>Другие вопросы в области культуры, кинематографии</c:v>
                </c:pt>
                <c:pt idx="23">
                  <c:v>Социальная политика</c:v>
                </c:pt>
                <c:pt idx="24">
                  <c:v>Пенсионное обеспечение</c:v>
                </c:pt>
                <c:pt idx="25">
                  <c:v>Физическая культура и спорт
</c:v>
                </c:pt>
                <c:pt idx="26">
                  <c:v>Другие вопросы в области физической культуры и спорта</c:v>
                </c:pt>
                <c:pt idx="27">
                  <c:v>Средства массовой информации
</c:v>
                </c:pt>
                <c:pt idx="28">
                  <c:v>Периодическая печать и издательства
</c:v>
                </c:pt>
                <c:pt idx="29">
                  <c:v>Другие вопросы в области средств массовой информации</c:v>
                </c:pt>
              </c:strCache>
            </c:strRef>
          </c:cat>
          <c:val>
            <c:numRef>
              <c:f>Лист1!$D$12:$D$271</c:f>
            </c:numRef>
          </c:val>
        </c:ser>
        <c:ser>
          <c:idx val="1"/>
          <c:order val="1"/>
          <c:cat>
            <c:strRef>
              <c:f>Лист1!$A$12:$C$271</c:f>
              <c:strCache>
                <c:ptCount val="30"/>
                <c:pt idx="0">
                  <c:v>Общегосударственные вопросы</c:v>
                </c:pt>
                <c:pt idx="1">
                  <c:v>Функционирование высшего должностного лица субъекта Российской Федерации и муниципального образования</c:v>
                </c:pt>
                <c:pt idx="2">
                  <c:v> "Функционирование законодательных (представительных) органов государственной власти и представительных органов муниципальных образований"</c:v>
                </c:pt>
                <c:pt idx="3">
                  <c:v> "Функционирование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администраций"</c:v>
                </c:pt>
                <c:pt idx="4">
                  <c:v>Резервные фонды</c:v>
                </c:pt>
                <c:pt idx="5">
                  <c:v>Другие общегосударственные вопросы</c:v>
                </c:pt>
                <c:pt idx="6">
                  <c:v>Национальная оборона</c:v>
                </c:pt>
                <c:pt idx="7">
                  <c:v>Мобилизационная и вневойсковая подготовка</c:v>
                </c:pt>
                <c:pt idx="8">
                  <c:v> "Национальная безопасность и правоохранительная деятельность"</c:v>
                </c:pt>
                <c:pt idx="9">
                  <c:v> "Защита населения и территории от чрезвычайных ситуаций природного и техногенного характера, гражданская оборона"</c:v>
                </c:pt>
                <c:pt idx="10">
                  <c:v>Национальная экономика</c:v>
                </c:pt>
                <c:pt idx="11">
                  <c:v>Сельское хозяйство и рыболовство</c:v>
                </c:pt>
                <c:pt idx="12">
                  <c:v>Дорожное хозяйство (дорожные фонды)</c:v>
                </c:pt>
                <c:pt idx="13">
                  <c:v>Связь и информатика</c:v>
                </c:pt>
                <c:pt idx="14">
                  <c:v>Другие вопросы в области национальной экономики</c:v>
                </c:pt>
                <c:pt idx="15">
                  <c:v>Жилищно-коммунальное хозяйство</c:v>
                </c:pt>
                <c:pt idx="16">
                  <c:v>Жилищное хозяйство</c:v>
                </c:pt>
                <c:pt idx="17">
                  <c:v>Коммунальное хозяйство</c:v>
                </c:pt>
                <c:pt idx="18">
                  <c:v>Благоустройство</c:v>
                </c:pt>
                <c:pt idx="19">
                  <c:v>Образование
</c:v>
                </c:pt>
                <c:pt idx="20">
                  <c:v>Молодежная политика и оздоровление детей</c:v>
                </c:pt>
                <c:pt idx="21">
                  <c:v>Культура и кинематография</c:v>
                </c:pt>
                <c:pt idx="22">
                  <c:v>Другие вопросы в области культуры, кинематографии</c:v>
                </c:pt>
                <c:pt idx="23">
                  <c:v>Социальная политика</c:v>
                </c:pt>
                <c:pt idx="24">
                  <c:v>Пенсионное обеспечение</c:v>
                </c:pt>
                <c:pt idx="25">
                  <c:v>Физическая культура и спорт
</c:v>
                </c:pt>
                <c:pt idx="26">
                  <c:v>Другие вопросы в области физической культуры и спорта</c:v>
                </c:pt>
                <c:pt idx="27">
                  <c:v>Средства массовой информации
</c:v>
                </c:pt>
                <c:pt idx="28">
                  <c:v>Периодическая печать и издательства
</c:v>
                </c:pt>
                <c:pt idx="29">
                  <c:v>Другие вопросы в области средств массовой информации</c:v>
                </c:pt>
              </c:strCache>
            </c:strRef>
          </c:cat>
          <c:val>
            <c:numRef>
              <c:f>Лист1!$E$12:$E$271</c:f>
            </c:numRef>
          </c:val>
        </c:ser>
        <c:ser>
          <c:idx val="2"/>
          <c:order val="2"/>
          <c:cat>
            <c:strRef>
              <c:f>Лист1!$A$12:$C$271</c:f>
              <c:strCache>
                <c:ptCount val="30"/>
                <c:pt idx="0">
                  <c:v>Общегосударственные вопросы</c:v>
                </c:pt>
                <c:pt idx="1">
                  <c:v>Функционирование высшего должностного лица субъекта Российской Федерации и муниципального образования</c:v>
                </c:pt>
                <c:pt idx="2">
                  <c:v> "Функционирование законодательных (представительных) органов государственной власти и представительных органов муниципальных образований"</c:v>
                </c:pt>
                <c:pt idx="3">
                  <c:v> "Функционирование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администраций"</c:v>
                </c:pt>
                <c:pt idx="4">
                  <c:v>Резервные фонды</c:v>
                </c:pt>
                <c:pt idx="5">
                  <c:v>Другие общегосударственные вопросы</c:v>
                </c:pt>
                <c:pt idx="6">
                  <c:v>Национальная оборона</c:v>
                </c:pt>
                <c:pt idx="7">
                  <c:v>Мобилизационная и вневойсковая подготовка</c:v>
                </c:pt>
                <c:pt idx="8">
                  <c:v> "Национальная безопасность и правоохранительная деятельность"</c:v>
                </c:pt>
                <c:pt idx="9">
                  <c:v> "Защита населения и территории от чрезвычайных ситуаций природного и техногенного характера, гражданская оборона"</c:v>
                </c:pt>
                <c:pt idx="10">
                  <c:v>Национальная экономика</c:v>
                </c:pt>
                <c:pt idx="11">
                  <c:v>Сельское хозяйство и рыболовство</c:v>
                </c:pt>
                <c:pt idx="12">
                  <c:v>Дорожное хозяйство (дорожные фонды)</c:v>
                </c:pt>
                <c:pt idx="13">
                  <c:v>Связь и информатика</c:v>
                </c:pt>
                <c:pt idx="14">
                  <c:v>Другие вопросы в области национальной экономики</c:v>
                </c:pt>
                <c:pt idx="15">
                  <c:v>Жилищно-коммунальное хозяйство</c:v>
                </c:pt>
                <c:pt idx="16">
                  <c:v>Жилищное хозяйство</c:v>
                </c:pt>
                <c:pt idx="17">
                  <c:v>Коммунальное хозяйство</c:v>
                </c:pt>
                <c:pt idx="18">
                  <c:v>Благоустройство</c:v>
                </c:pt>
                <c:pt idx="19">
                  <c:v>Образование
</c:v>
                </c:pt>
                <c:pt idx="20">
                  <c:v>Молодежная политика и оздоровление детей</c:v>
                </c:pt>
                <c:pt idx="21">
                  <c:v>Культура и кинематография</c:v>
                </c:pt>
                <c:pt idx="22">
                  <c:v>Другие вопросы в области культуры, кинематографии</c:v>
                </c:pt>
                <c:pt idx="23">
                  <c:v>Социальная политика</c:v>
                </c:pt>
                <c:pt idx="24">
                  <c:v>Пенсионное обеспечение</c:v>
                </c:pt>
                <c:pt idx="25">
                  <c:v>Физическая культура и спорт
</c:v>
                </c:pt>
                <c:pt idx="26">
                  <c:v>Другие вопросы в области физической культуры и спорта</c:v>
                </c:pt>
                <c:pt idx="27">
                  <c:v>Средства массовой информации
</c:v>
                </c:pt>
                <c:pt idx="28">
                  <c:v>Периодическая печать и издательства
</c:v>
                </c:pt>
                <c:pt idx="29">
                  <c:v>Другие вопросы в области средств массовой информации</c:v>
                </c:pt>
              </c:strCache>
            </c:strRef>
          </c:cat>
          <c:val>
            <c:numRef>
              <c:f>Лист1!$F$12:$F$271</c:f>
              <c:numCache>
                <c:formatCode>#,##0.0</c:formatCode>
                <c:ptCount val="30"/>
                <c:pt idx="0">
                  <c:v>30077232.359999999</c:v>
                </c:pt>
                <c:pt idx="1">
                  <c:v>1443500</c:v>
                </c:pt>
                <c:pt idx="2">
                  <c:v>1038000</c:v>
                </c:pt>
                <c:pt idx="3">
                  <c:v>10862500</c:v>
                </c:pt>
                <c:pt idx="4">
                  <c:v>0</c:v>
                </c:pt>
                <c:pt idx="5">
                  <c:v>16733232.359999999</c:v>
                </c:pt>
                <c:pt idx="6">
                  <c:v>170900</c:v>
                </c:pt>
                <c:pt idx="7">
                  <c:v>170900</c:v>
                </c:pt>
                <c:pt idx="8">
                  <c:v>992950</c:v>
                </c:pt>
                <c:pt idx="9">
                  <c:v>992950</c:v>
                </c:pt>
                <c:pt idx="10">
                  <c:v>9463627</c:v>
                </c:pt>
                <c:pt idx="11">
                  <c:v>662485</c:v>
                </c:pt>
                <c:pt idx="12">
                  <c:v>7107500</c:v>
                </c:pt>
                <c:pt idx="13">
                  <c:v>13642</c:v>
                </c:pt>
                <c:pt idx="14">
                  <c:v>1680000</c:v>
                </c:pt>
                <c:pt idx="15">
                  <c:v>11727493</c:v>
                </c:pt>
                <c:pt idx="16">
                  <c:v>4700216</c:v>
                </c:pt>
                <c:pt idx="17">
                  <c:v>3707277</c:v>
                </c:pt>
                <c:pt idx="18">
                  <c:v>3320000</c:v>
                </c:pt>
                <c:pt idx="19">
                  <c:v>2664000</c:v>
                </c:pt>
                <c:pt idx="20">
                  <c:v>2664000</c:v>
                </c:pt>
                <c:pt idx="21">
                  <c:v>1000000</c:v>
                </c:pt>
                <c:pt idx="22">
                  <c:v>1000000</c:v>
                </c:pt>
                <c:pt idx="23">
                  <c:v>240000</c:v>
                </c:pt>
                <c:pt idx="24">
                  <c:v>240000</c:v>
                </c:pt>
                <c:pt idx="25">
                  <c:v>5870000</c:v>
                </c:pt>
                <c:pt idx="26">
                  <c:v>5870000</c:v>
                </c:pt>
                <c:pt idx="27">
                  <c:v>912000</c:v>
                </c:pt>
                <c:pt idx="28">
                  <c:v>864000</c:v>
                </c:pt>
                <c:pt idx="29">
                  <c:v>48000</c:v>
                </c:pt>
              </c:numCache>
            </c:numRef>
          </c:val>
        </c:ser>
        <c:axId val="88863872"/>
        <c:axId val="88865408"/>
      </c:barChart>
      <c:catAx>
        <c:axId val="8886387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88865408"/>
        <c:crosses val="autoZero"/>
        <c:auto val="1"/>
        <c:lblAlgn val="ctr"/>
        <c:lblOffset val="100"/>
      </c:catAx>
      <c:valAx>
        <c:axId val="88865408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88863872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</a:t>
          </a:r>
          <a:r>
            <a:rPr lang="ru-RU" sz="1200" b="1" i="1" dirty="0" smtClean="0">
              <a:solidFill>
                <a:schemeClr val="bg1"/>
              </a:solidFill>
            </a:rPr>
            <a:t>53 939,4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</a:t>
          </a:r>
          <a:r>
            <a:rPr lang="ru-RU" sz="1200" b="1" i="1" dirty="0" smtClean="0">
              <a:solidFill>
                <a:schemeClr val="bg1"/>
              </a:solidFill>
            </a:rPr>
            <a:t>5 084, 1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 </a:t>
          </a:r>
          <a:r>
            <a:rPr lang="ru-RU" sz="1200" b="1" i="1" dirty="0" smtClean="0">
              <a:solidFill>
                <a:schemeClr val="bg1"/>
              </a:solidFill>
            </a:rPr>
            <a:t>2 155,0</a:t>
          </a:r>
          <a:endParaRPr lang="ru-RU" sz="1200" b="1" i="1" dirty="0" smtClean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7 267, 9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</a:t>
          </a:r>
          <a:r>
            <a:rPr lang="ru-RU" sz="1200" b="1" i="1" dirty="0" smtClean="0">
              <a:solidFill>
                <a:schemeClr val="bg1"/>
              </a:solidFill>
            </a:rPr>
            <a:t> 1 340, 9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 </a:t>
          </a:r>
          <a:r>
            <a:rPr lang="ru-RU" sz="1200" b="1" i="1" dirty="0" smtClean="0">
              <a:solidFill>
                <a:schemeClr val="bg1"/>
              </a:solidFill>
            </a:rPr>
            <a:t>263, 3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</a:t>
          </a:r>
          <a:r>
            <a:rPr lang="ru-RU" sz="1200" b="1" i="1" dirty="0" smtClean="0">
              <a:solidFill>
                <a:schemeClr val="bg1"/>
              </a:solidFill>
            </a:rPr>
            <a:t>296,0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 </a:t>
          </a:r>
          <a:r>
            <a:rPr lang="ru-RU" sz="1200" b="1" i="1" dirty="0" smtClean="0">
              <a:solidFill>
                <a:schemeClr val="bg1"/>
              </a:solidFill>
            </a:rPr>
            <a:t>2 350, 0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</a:t>
          </a:r>
          <a:r>
            <a:rPr lang="ru-RU" sz="1200" b="1" i="1" dirty="0" smtClean="0">
              <a:solidFill>
                <a:schemeClr val="bg1"/>
              </a:solidFill>
            </a:rPr>
            <a:t>92, 0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667,3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75 421, 1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2017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0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</a:t>
          </a:r>
          <a:r>
            <a:rPr lang="ru-RU" sz="1200" b="1" i="1" kern="1200" dirty="0" smtClean="0">
              <a:solidFill>
                <a:schemeClr val="bg1"/>
              </a:solidFill>
            </a:rPr>
            <a:t>53 939,4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</a:t>
          </a:r>
          <a:r>
            <a:rPr lang="ru-RU" sz="1200" b="1" i="1" kern="1200" dirty="0" smtClean="0">
              <a:solidFill>
                <a:schemeClr val="bg1"/>
              </a:solidFill>
            </a:rPr>
            <a:t>5 084, 1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 </a:t>
          </a:r>
          <a:r>
            <a:rPr lang="ru-RU" sz="1200" b="1" i="1" kern="1200" dirty="0" smtClean="0">
              <a:solidFill>
                <a:schemeClr val="bg1"/>
              </a:solidFill>
            </a:rPr>
            <a:t>263, 3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</a:t>
          </a:r>
          <a:r>
            <a:rPr lang="ru-RU" sz="1200" b="1" i="1" kern="1200" dirty="0" smtClean="0">
              <a:solidFill>
                <a:schemeClr val="bg1"/>
              </a:solidFill>
            </a:rPr>
            <a:t>296,0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 </a:t>
          </a:r>
          <a:r>
            <a:rPr lang="ru-RU" sz="1200" b="1" i="1" kern="1200" dirty="0" smtClean="0">
              <a:solidFill>
                <a:schemeClr val="bg1"/>
              </a:solidFill>
            </a:rPr>
            <a:t>2 155,0</a:t>
          </a:r>
          <a:endParaRPr lang="ru-RU" sz="1200" b="1" i="1" kern="1200" dirty="0" smtClean="0">
            <a:solidFill>
              <a:schemeClr val="bg1"/>
            </a:solidFill>
          </a:endParaRP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 </a:t>
          </a:r>
          <a:r>
            <a:rPr lang="ru-RU" sz="1200" b="1" i="1" kern="1200" dirty="0" smtClean="0">
              <a:solidFill>
                <a:schemeClr val="bg1"/>
              </a:solidFill>
            </a:rPr>
            <a:t>2 350, 0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</a:t>
          </a:r>
          <a:r>
            <a:rPr lang="ru-RU" sz="1200" b="1" i="1" kern="1200" dirty="0" smtClean="0">
              <a:solidFill>
                <a:schemeClr val="bg1"/>
              </a:solidFill>
            </a:rPr>
            <a:t>92, 0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7 267, 9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– </a:t>
          </a:r>
          <a:r>
            <a:rPr lang="ru-RU" sz="1200" b="1" i="1" kern="1200" dirty="0" smtClean="0">
              <a:solidFill>
                <a:schemeClr val="bg1"/>
              </a:solidFill>
            </a:rPr>
            <a:t> 1 340, 9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667,3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75 421, 1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2017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7553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29154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1109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57941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8956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0062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4674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6581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511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1100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2017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2017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2018-2019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473751"/>
            <a:ext cx="80648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В 2017 году объекты жилищно-коммунального хозяйства муниципального образования г.п. Печенга, а именно Здание котельной; Тепловые сети;  Теплотрасса подводная, будут переданы в концессию с целью реконструкции. На время действия Концессионного соглашения на переданных объекта планируется заменить морально устаревшее и физически изношенное оборудование более новым и производительным.</a:t>
            </a:r>
            <a:endParaRPr lang="ru-RU" sz="1200" dirty="0">
              <a:solidFill>
                <a:schemeClr val="bg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71599" y="2348878"/>
          <a:ext cx="6912769" cy="4416190"/>
        </p:xfrm>
        <a:graphic>
          <a:graphicData uri="http://schemas.openxmlformats.org/drawingml/2006/table">
            <a:tbl>
              <a:tblPr/>
              <a:tblGrid>
                <a:gridCol w="516020"/>
                <a:gridCol w="4230048"/>
                <a:gridCol w="1032040"/>
                <a:gridCol w="1134661"/>
              </a:tblGrid>
              <a:tr h="304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sz="4400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доходов бюджета городского поселения Печенга на 2018 год</a:t>
            </a:r>
            <a:endParaRPr lang="ru-RU" sz="44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="" xmlns:p14="http://schemas.microsoft.com/office/powerpoint/2010/main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="" xmlns:p14="http://schemas.microsoft.com/office/powerpoint/2010/main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2809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2017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 </a:t>
            </a:r>
            <a:r>
              <a:rPr lang="ru-RU" sz="2400" b="1" i="1" dirty="0" smtClean="0">
                <a:solidFill>
                  <a:srgbClr val="000066"/>
                </a:solidFill>
              </a:rPr>
              <a:t>81 069, 4 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66061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29 411 270,71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81 069 413, 66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22981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55 303 220,59тыс.рублей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/>
        </p:nvGraphicFramePr>
        <p:xfrm>
          <a:off x="755576" y="1196753"/>
          <a:ext cx="792088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179634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8" y="1196752"/>
          <a:ext cx="8496944" cy="5185090"/>
        </p:xfrm>
        <a:graphic>
          <a:graphicData uri="http://schemas.openxmlformats.org/drawingml/2006/table">
            <a:tbl>
              <a:tblPr/>
              <a:tblGrid>
                <a:gridCol w="7029290"/>
                <a:gridCol w="1467654"/>
              </a:tblGrid>
              <a:tr h="1324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Наименование </a:t>
                      </a:r>
                      <a:r>
                        <a:rPr lang="ru-RU" sz="10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программы</a:t>
                      </a:r>
                    </a:p>
                    <a:p>
                      <a:pPr algn="ctr" fontAlgn="t"/>
                      <a:endParaRPr lang="ru-RU" sz="10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Сумма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917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1. Муниципальная программа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227 500,00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57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431 500,00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19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в 2017 году</a:t>
                      </a:r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»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14 908 758,08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4.   «Развитие дорожного хозяйства муниципального образования городское поселение Печенга Печенгского района Мурманской области в 2017 году»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6 858 597, 00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5.    ««Благоустройство территории муниципального образования городское поселение Печенга Печенгского района Мурманской области в 2017 году»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2 158 715,00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6.    «Развитие муниципальной службы и повышение эффективности муниципального управления в муниципальном образовании городское поселение Печенга на 2017 год»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122 818,00</a:t>
                      </a:r>
                    </a:p>
                    <a:p>
                      <a:pPr algn="r" fontAlgn="t"/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 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2017 год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0,00</a:t>
                      </a:r>
                    </a:p>
                    <a:p>
                      <a:pPr algn="r" fontAlgn="t"/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 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2017 год»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497 082,51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2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 Муниципальная программа 9. «Информирование населения о деятельности органов местного самоуправления  муниципального  образования городское поселение Печенга Печенгского района Мурманской области на 2017 </a:t>
                      </a:r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год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704 400,00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0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10. «Обеспечение деятельности органов местного самоуправление на 2017 год</a:t>
                      </a:r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»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4 017 007,44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1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11. «Патриотическое воспитание молодёжи муниципального образования городское поселение Печенга на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3 326 118,20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095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12. «Развитие культурного досуга, молодежной политики и иных мероприятий на территории муниципального образования городское поселение Печенга Печенгского района Мурманской области на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13 409 258, 36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57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13. «Развитие спорта и благоустройство спортивных объектов на территории муниципального образования городское поселение Печенга Печенгского района Мурманской области на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468 100,00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41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ИТОГО ПО ПР</a:t>
                      </a:r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O</a:t>
                      </a:r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ГРАМНЫМ МЕРОПРИЯТИЯМ</a:t>
                      </a:r>
                    </a:p>
                  </a:txBody>
                  <a:tcPr marL="3420" marR="3420" marT="3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55 303 220, 55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2017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2708920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уличного освещения на спортивных объектах.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9552" y="1484784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мест отдыха стадиона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9552" y="2780928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п.Печенга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60032" y="4005064"/>
            <a:ext cx="3950421" cy="1310997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второго этажа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4005064"/>
            <a:ext cx="3950421" cy="1310997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асфальтированию хоккейной коробки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558924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Капитальный ремонт электроснабжения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6016" y="1412776"/>
            <a:ext cx="4020212" cy="817245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Освещение и благоустройства Холма Славы.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3100789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15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242088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Декабря 2017 год                                          </a:t>
            </a:r>
            <a:endParaRPr lang="ru-RU" sz="20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 внесении изменений в решение Совета депутатов от 16 декабря 2016 года №198 «Об утверждении бюджета муниципального образования </a:t>
            </a:r>
            <a:r>
              <a:rPr lang="ru-RU" dirty="0" smtClean="0">
                <a:solidFill>
                  <a:schemeClr val="bg1"/>
                </a:solidFill>
              </a:rPr>
              <a:t>городское </a:t>
            </a:r>
            <a:r>
              <a:rPr lang="ru-RU" dirty="0" smtClean="0">
                <a:solidFill>
                  <a:schemeClr val="bg1"/>
                </a:solidFill>
              </a:rPr>
              <a:t>поселение Печенга на 2017 год»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3433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2017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75 421, 1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81 068, 4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5 648, 3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2427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2017 год и плановый период 2018-2019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31640" y="1700808"/>
          <a:ext cx="6840760" cy="3362111"/>
        </p:xfrm>
        <a:graphic>
          <a:graphicData uri="http://schemas.openxmlformats.org/drawingml/2006/table">
            <a:tbl>
              <a:tblPr/>
              <a:tblGrid>
                <a:gridCol w="1595896"/>
                <a:gridCol w="5244864"/>
              </a:tblGrid>
              <a:tr h="3362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населения муниципального образования городское поселение Печенга Печенгского района Мурманской области (далее - поселение Печенга) на 01.01 2016 г. составила 7 411 чел., естественный прирост за 2015 год – 37 человек, миграционная убыль   – 53 человека. </a:t>
                      </a:r>
                      <a:endParaRPr lang="ru-RU" sz="1200" b="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бюджета поселения Печенга (далее – местный бюджет) по итогам 2015 год составили 56 448 тыс. руб., расходы – 57 818 тыс. руб. Дефицит местного бюджета по итогам 2015 года составил  1 370 тыс. руб</a:t>
                      </a:r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2016 год местный бюджет сформирован по доходам- 74 221 тыс. руб., расходам – 81 701 тыс. руб., с дефицитом местного бюджета – 7480 тыс. руб.</a:t>
                      </a:r>
                      <a:endParaRPr lang="ru-RU" sz="11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2017 год и плановый период 2018-2019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15616" y="2276872"/>
          <a:ext cx="6720406" cy="3114268"/>
        </p:xfrm>
        <a:graphic>
          <a:graphicData uri="http://schemas.openxmlformats.org/drawingml/2006/table">
            <a:tbl>
              <a:tblPr/>
              <a:tblGrid>
                <a:gridCol w="2271951"/>
                <a:gridCol w="691130"/>
                <a:gridCol w="794243"/>
                <a:gridCol w="987926"/>
                <a:gridCol w="987926"/>
                <a:gridCol w="987230"/>
              </a:tblGrid>
              <a:tr h="26366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 год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2016 года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11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8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62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62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112,2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27584" y="1844824"/>
            <a:ext cx="480843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(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декабрь отчетного года к декабрю предыдущего года, в %)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1847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2017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2018-2019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916832"/>
          <a:ext cx="7776864" cy="4519964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57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2017 год и плановый период 2018-2019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1196752"/>
          <a:ext cx="8712968" cy="5743945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2017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2018-2019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95536" y="1844823"/>
          <a:ext cx="8424935" cy="5159900"/>
        </p:xfrm>
        <a:graphic>
          <a:graphicData uri="http://schemas.openxmlformats.org/drawingml/2006/table">
            <a:tbl>
              <a:tblPr/>
              <a:tblGrid>
                <a:gridCol w="863963"/>
                <a:gridCol w="2269456"/>
                <a:gridCol w="619403"/>
                <a:gridCol w="863963"/>
                <a:gridCol w="829756"/>
                <a:gridCol w="992798"/>
                <a:gridCol w="992798"/>
                <a:gridCol w="992798"/>
              </a:tblGrid>
              <a:tr h="4230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изм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56,37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28,9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13,04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2017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2018-2019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58" y="1916832"/>
          <a:ext cx="8280921" cy="4009739"/>
        </p:xfrm>
        <a:graphic>
          <a:graphicData uri="http://schemas.openxmlformats.org/drawingml/2006/table">
            <a:tbl>
              <a:tblPr/>
              <a:tblGrid>
                <a:gridCol w="849195"/>
                <a:gridCol w="2230663"/>
                <a:gridCol w="608815"/>
                <a:gridCol w="849195"/>
                <a:gridCol w="815572"/>
                <a:gridCol w="975827"/>
                <a:gridCol w="975827"/>
                <a:gridCol w="975827"/>
              </a:tblGrid>
              <a:tr h="4886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изм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7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2/1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1/1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1/1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8,56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7,2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6,1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6152</TotalTime>
  <Words>2366</Words>
  <Application>Microsoft Office PowerPoint</Application>
  <PresentationFormat>Экран (4:3)</PresentationFormat>
  <Paragraphs>797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БЮДЖЕТ МУНИЦИПАЛЬНОГО ОБРАЗОВАНИЯ   г.п.ПЕЧЕНГА НА 2017 ГОД</vt:lpstr>
      <vt:lpstr>Слайд 2</vt:lpstr>
      <vt:lpstr>Утвержденные параметры бюджета на 2017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2017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566</cp:revision>
  <dcterms:created xsi:type="dcterms:W3CDTF">2013-06-27T09:24:07Z</dcterms:created>
  <dcterms:modified xsi:type="dcterms:W3CDTF">2018-11-02T07:42:38Z</dcterms:modified>
</cp:coreProperties>
</file>