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20"/>
  </p:notesMasterIdLst>
  <p:sldIdLst>
    <p:sldId id="344" r:id="rId2"/>
    <p:sldId id="386" r:id="rId3"/>
    <p:sldId id="384" r:id="rId4"/>
    <p:sldId id="362" r:id="rId5"/>
    <p:sldId id="368" r:id="rId6"/>
    <p:sldId id="367" r:id="rId7"/>
    <p:sldId id="389" r:id="rId8"/>
    <p:sldId id="390" r:id="rId9"/>
    <p:sldId id="391" r:id="rId10"/>
    <p:sldId id="393" r:id="rId11"/>
    <p:sldId id="385" r:id="rId12"/>
    <p:sldId id="371" r:id="rId13"/>
    <p:sldId id="372" r:id="rId14"/>
    <p:sldId id="375" r:id="rId15"/>
    <p:sldId id="302" r:id="rId16"/>
    <p:sldId id="394" r:id="rId17"/>
    <p:sldId id="388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0066"/>
    <a:srgbClr val="B50B7C"/>
    <a:srgbClr val="CCCCFF"/>
    <a:srgbClr val="FFFFCC"/>
    <a:srgbClr val="BDD75D"/>
    <a:srgbClr val="3711D7"/>
    <a:srgbClr val="FFFF99"/>
    <a:srgbClr val="A7F14D"/>
    <a:srgbClr val="009900"/>
    <a:srgbClr val="F2550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95791" autoAdjust="0"/>
  </p:normalViewPr>
  <p:slideViewPr>
    <p:cSldViewPr>
      <p:cViewPr>
        <p:scale>
          <a:sx n="82" d="100"/>
          <a:sy n="82" d="100"/>
        </p:scale>
        <p:origin x="-35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&#1085;&#1086;&#1088;&#1084;&#1072;&#1090;&#1080;&#1074;&#1085;&#1072;&#1103;%20&#1073;&#1072;&#1079;&#1072;\&#1056;&#1045;&#1064;&#1045;&#1053;&#1048;&#1071;%20&#1057;&#1054;&#1042;&#1045;&#1058;&#1040;%20&#1044;&#1045;&#1055;&#1059;&#1058;&#1040;&#1058;&#1054;&#1042;\&#1056;&#1077;&#1096;&#1077;&#1085;&#1080;&#1103;%20&#1057;&#1086;&#1074;&#1077;&#1090;&#1072;%20&#1076;&#1077;&#1087;&#1091;&#1090;&#1072;&#1090;&#1086;&#1074;%20&#1074;%202017\&#1056;&#1077;&#1096;&#1077;&#1085;&#1080;&#1103;%202017\&#1082;%20&#1088;&#1077;&#1096;&#1077;&#1085;&#1080;&#1102;%20&#8470;%20247%20&#1086;&#1090;%2015.12.2017%20&#1075;\&#1055;&#1088;&#1080;&#1083;&#1086;&#1078;&#1077;&#1085;&#1080;&#1077;%208%20&#1087;&#1086;%20&#1094;&#1077;&#1083;&#1077;&#1074;&#1099;&#1084;%20&#1089;&#1090;&#1072;&#1090;&#1100;&#1103;&#1084;,%20&#1074;&#1080;&#1076;&#1072;&#1084;,%20&#1087;&#1086;&#1076;&#1088;&#1072;&#1079;&#1076;&#1077;&#1083;&#1072;&#1084;,%20&#1088;&#1072;&#1079;&#1076;&#1077;&#1083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240"/>
      <c:perspective val="0"/>
    </c:view3D>
    <c:plotArea>
      <c:layout>
        <c:manualLayout>
          <c:layoutTarget val="inner"/>
          <c:xMode val="edge"/>
          <c:yMode val="edge"/>
          <c:x val="0.22541436464088421"/>
          <c:y val="0.15769230769230813"/>
          <c:w val="0.62872928176795551"/>
          <c:h val="0.52115384615384663"/>
        </c:manualLayout>
      </c:layout>
      <c:pie3DChart>
        <c:varyColors val="1"/>
        <c:ser>
          <c:idx val="0"/>
          <c:order val="0"/>
          <c:spPr>
            <a:solidFill>
              <a:srgbClr val="BBE0E3"/>
            </a:solidFill>
            <a:ln w="17375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11"/>
          <c:dPt>
            <c:idx val="0"/>
            <c:spPr>
              <a:solidFill>
                <a:srgbClr val="F2550E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FFFF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00B05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0000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5"/>
            <c:spPr>
              <a:solidFill>
                <a:srgbClr val="FF66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6"/>
            <c:spPr>
              <a:solidFill>
                <a:srgbClr val="FF99CC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8"/>
            <c:spPr>
              <a:solidFill>
                <a:srgbClr val="80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0447827523730324E-2"/>
                  <c:y val="1.0326295973928696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Общегосударственные </a:t>
                    </a:r>
                    <a:r>
                      <a:rPr lang="ru-RU" i="1" dirty="0"/>
                      <a:t>вопросы</a:t>
                    </a:r>
                    <a:r>
                      <a:rPr lang="ru-RU" dirty="0"/>
                      <a:t>
</a:t>
                    </a:r>
                    <a:r>
                      <a:rPr lang="ru-RU" i="1" dirty="0" smtClean="0"/>
                      <a:t>28 796, 0</a:t>
                    </a:r>
                    <a:r>
                      <a:rPr lang="ru-RU" dirty="0"/>
                      <a:t>
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17874710849277045"/>
                  <c:y val="-4.376718013076141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оборона
</a:t>
                    </a:r>
                    <a:r>
                      <a:rPr lang="ru-RU" i="1" dirty="0" smtClean="0"/>
                      <a:t>185,9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2301001629499635"/>
                  <c:y val="-4.1984090035018184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Национальная </a:t>
                    </a:r>
                    <a:r>
                      <a:rPr lang="ru-RU" i="1" dirty="0"/>
                      <a:t>безопасность и правоохранительная деятельность
</a:t>
                    </a:r>
                    <a:r>
                      <a:rPr lang="ru-RU" i="1" dirty="0" smtClean="0"/>
                      <a:t>959,6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0.29088277858176642"/>
                  <c:y val="-4.7908629030625843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экономика
</a:t>
                    </a:r>
                    <a:r>
                      <a:rPr lang="ru-RU" i="1" dirty="0" smtClean="0"/>
                      <a:t>9 017,1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"/>
                  <c:y val="-0.1197269396595350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Жилищно-коммунальное хозяйство
</a:t>
                    </a:r>
                    <a:r>
                      <a:rPr lang="ru-RU" i="1" dirty="0" smtClean="0"/>
                      <a:t>11 661,7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0.12833916382738728"/>
                  <c:y val="2.9871060461915382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Образование
</a:t>
                    </a:r>
                    <a:r>
                      <a:rPr lang="ru-RU" i="1" dirty="0" smtClean="0"/>
                      <a:t>1 450,0</a:t>
                    </a:r>
                  </a:p>
                  <a:p>
                    <a:endParaRPr lang="ru-RU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0.10518112515240963"/>
                  <c:y val="0.1370388437949112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Культура, кинематография
</a:t>
                    </a:r>
                    <a:r>
                      <a:rPr lang="ru-RU" i="1" dirty="0" smtClean="0"/>
                      <a:t>25 550,0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4.9773351413562462E-2"/>
                  <c:y val="0.20810072262818016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Социальная политика
240,0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1.6551386214205172E-2"/>
                  <c:y val="0.12932554703155649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Физическая культура и спорт
</a:t>
                    </a:r>
                    <a:r>
                      <a:rPr lang="ru-RU" i="1" dirty="0" smtClean="0"/>
                      <a:t>3 843,0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9.503982588283573E-2"/>
                  <c:y val="8.346679351456402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Средства массовой информации
</a:t>
                    </a:r>
                    <a:r>
                      <a:rPr lang="ru-RU" i="1" dirty="0" smtClean="0"/>
                      <a:t>719,0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0"/>
              <c:delete val="1"/>
            </c:dLbl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094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Sheet1!$B$3:$B$13</c:f>
              <c:numCache>
                <c:formatCode>#,##0.0</c:formatCode>
                <c:ptCount val="11"/>
                <c:pt idx="0">
                  <c:v>43731.3</c:v>
                </c:pt>
                <c:pt idx="1">
                  <c:v>1169.5</c:v>
                </c:pt>
                <c:pt idx="2">
                  <c:v>1052</c:v>
                </c:pt>
                <c:pt idx="3">
                  <c:v>24009.7</c:v>
                </c:pt>
                <c:pt idx="4">
                  <c:v>60687.199999999997</c:v>
                </c:pt>
                <c:pt idx="5">
                  <c:v>230</c:v>
                </c:pt>
                <c:pt idx="6">
                  <c:v>30877.5</c:v>
                </c:pt>
                <c:pt idx="7">
                  <c:v>748.8</c:v>
                </c:pt>
                <c:pt idx="8">
                  <c:v>20311</c:v>
                </c:pt>
                <c:pt idx="9">
                  <c:v>1845.6</c:v>
                </c:pt>
                <c:pt idx="10">
                  <c:v>5.5</c:v>
                </c:pt>
              </c:numCache>
            </c:numRef>
          </c:val>
        </c:ser>
        <c:ser>
          <c:idx val="1"/>
          <c:order val="1"/>
          <c:spPr>
            <a:solidFill>
              <a:srgbClr val="333399"/>
            </a:solidFill>
            <a:ln w="17375">
              <a:solidFill>
                <a:srgbClr val="000000"/>
              </a:solidFill>
              <a:prstDash val="solid"/>
            </a:ln>
          </c:spPr>
          <c:explosion val="11"/>
          <c:dPt>
            <c:idx val="0"/>
            <c:spPr>
              <a:solidFill>
                <a:srgbClr val="BBE0E3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9999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99CC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80808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00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231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Sheet1!$C$3:$C$13</c:f>
              <c:numCache>
                <c:formatCode>0%</c:formatCode>
                <c:ptCount val="11"/>
                <c:pt idx="0">
                  <c:v>0.24000000000000021</c:v>
                </c:pt>
                <c:pt idx="1">
                  <c:v>1.0000000000000005E-2</c:v>
                </c:pt>
                <c:pt idx="2">
                  <c:v>1.0000000000000005E-2</c:v>
                </c:pt>
                <c:pt idx="3">
                  <c:v>0.13</c:v>
                </c:pt>
                <c:pt idx="4">
                  <c:v>0.33000000000000074</c:v>
                </c:pt>
                <c:pt idx="5">
                  <c:v>0</c:v>
                </c:pt>
                <c:pt idx="6">
                  <c:v>0.17</c:v>
                </c:pt>
                <c:pt idx="7">
                  <c:v>0</c:v>
                </c:pt>
                <c:pt idx="8">
                  <c:v>0.11000000000000001</c:v>
                </c:pt>
                <c:pt idx="9">
                  <c:v>1.0000000000000005E-2</c:v>
                </c:pt>
                <c:pt idx="10">
                  <c:v>0</c:v>
                </c:pt>
              </c:numCache>
            </c:numRef>
          </c:val>
        </c:ser>
      </c:pie3DChart>
      <c:spPr>
        <a:noFill/>
        <a:ln w="2683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3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autoTitleDeleted val="1"/>
    <c:plotArea>
      <c:layout/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-3.3367163408270013E-2"/>
                  <c:y val="0"/>
                </c:manualLayout>
              </c:layout>
              <c:showVal val="1"/>
            </c:dLbl>
            <c:dLbl>
              <c:idx val="8"/>
              <c:layout>
                <c:manualLayout>
                  <c:x val="-4.7667376297528524E-3"/>
                  <c:y val="-3.5497203081269163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2.603128225959736E-2"/>
                </c:manualLayout>
              </c:layout>
              <c:showVal val="1"/>
            </c:dLbl>
            <c:dLbl>
              <c:idx val="10"/>
              <c:layout>
                <c:manualLayout>
                  <c:x val="4.7667376297528524E-3"/>
                  <c:y val="2.603128225959736E-2"/>
                </c:manualLayout>
              </c:layout>
              <c:showVal val="1"/>
            </c:dLbl>
            <c:dLbl>
              <c:idx val="11"/>
              <c:layout>
                <c:manualLayout>
                  <c:x val="6.3556501730038188E-3"/>
                  <c:y val="1.8931841643343533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2.603128225959736E-2"/>
                </c:manualLayout>
              </c:layout>
              <c:showVal val="1"/>
            </c:dLbl>
            <c:dLbl>
              <c:idx val="13"/>
              <c:layout>
                <c:manualLayout>
                  <c:x val="0"/>
                  <c:y val="1.6565361437925585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Лист1!$A$6:$A$246</c:f>
              <c:strCache>
                <c:ptCount val="15"/>
                <c:pt idx="0">
                  <c:v>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c:v>
                </c:pt>
                <c:pt idx="1">
                  <c:v>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c:v>
                </c:pt>
                <c:pt idx="2">
                  <c:v>«Развитие жилищно-коммунального хозяйства в муниципальном образовании городское поселение Печенга Печенгского района Мурманской области на 2018 год»</c:v>
                </c:pt>
                <c:pt idx="3">
                  <c:v>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c:v>
                </c:pt>
                <c:pt idx="4">
                  <c:v>«Благоустройство территории муниципального образования городское поселение Печенга Печенгского района Мурманской области на 2018 год»</c:v>
                </c:pt>
                <c:pt idx="5">
                  <c:v>"Развитие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c:v>
                </c:pt>
                <c:pt idx="6">
                  <c:v> «Противодействие экстремизму и профилактика терроризма на территории муниципального образования городское поселение Печенга на 2018 год»</c:v>
                </c:pt>
                <c:pt idx="7">
                  <c:v>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c:v>
                </c:pt>
                <c:pt idx="8">
                  <c:v>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c:v>
                </c:pt>
                <c:pt idx="9">
                  <c:v>«Обеспечение деятельности органов местного самоуправление муниципальных казенных учреждений на 2018 год»</c:v>
                </c:pt>
                <c:pt idx="10">
                  <c:v>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c:v>
                </c:pt>
                <c:pt idx="11">
                  <c:v>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2">
                  <c:v>"Развитие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3">
                  <c:v>«Формирование совремеенной городской среды на территории муниципального образования городское поселение Печенга Печенгского района Мурманской области в 2018 -2022 годы"</c:v>
                </c:pt>
                <c:pt idx="14">
                  <c:v>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c:v>
                </c:pt>
              </c:strCache>
            </c:strRef>
          </c:cat>
          <c:val>
            <c:numRef>
              <c:f>Лист1!$F$6:$F$246</c:f>
              <c:numCache>
                <c:formatCode>#,##0.00</c:formatCode>
                <c:ptCount val="15"/>
                <c:pt idx="0">
                  <c:v>600000</c:v>
                </c:pt>
                <c:pt idx="1">
                  <c:v>150000</c:v>
                </c:pt>
                <c:pt idx="2">
                  <c:v>2473090.0300000003</c:v>
                </c:pt>
                <c:pt idx="3">
                  <c:v>8070000</c:v>
                </c:pt>
                <c:pt idx="4">
                  <c:v>4213526.6000000006</c:v>
                </c:pt>
                <c:pt idx="5">
                  <c:v>640000</c:v>
                </c:pt>
                <c:pt idx="6">
                  <c:v>21695</c:v>
                </c:pt>
                <c:pt idx="7">
                  <c:v>938000</c:v>
                </c:pt>
                <c:pt idx="8">
                  <c:v>719040</c:v>
                </c:pt>
                <c:pt idx="9">
                  <c:v>3799818.17</c:v>
                </c:pt>
                <c:pt idx="10">
                  <c:v>1450000</c:v>
                </c:pt>
                <c:pt idx="11">
                  <c:v>25555000</c:v>
                </c:pt>
                <c:pt idx="12">
                  <c:v>3873000</c:v>
                </c:pt>
                <c:pt idx="13">
                  <c:v>5680000</c:v>
                </c:pt>
                <c:pt idx="14">
                  <c:v>60000</c:v>
                </c:pt>
              </c:numCache>
            </c:numRef>
          </c:val>
        </c:ser>
        <c:dLbls>
          <c:showVal val="1"/>
        </c:dLbls>
        <c:overlap val="-25"/>
        <c:axId val="79171584"/>
        <c:axId val="79173120"/>
      </c:barChart>
      <c:catAx>
        <c:axId val="7917158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79173120"/>
        <c:crosses val="autoZero"/>
        <c:auto val="1"/>
        <c:lblAlgn val="ctr"/>
        <c:lblOffset val="100"/>
      </c:catAx>
      <c:valAx>
        <c:axId val="79173120"/>
        <c:scaling>
          <c:orientation val="minMax"/>
        </c:scaling>
        <c:delete val="1"/>
        <c:axPos val="l"/>
        <c:numFmt formatCode="#,##0.00" sourceLinked="1"/>
        <c:majorTickMark val="none"/>
        <c:tickLblPos val="none"/>
        <c:crossAx val="79171584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87DE8-2BA1-4E11-884E-6D44A4DC201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67AFFE-67E4-40D8-80C3-C93640C07F5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Налоговые доходы</a:t>
          </a:r>
          <a:endParaRPr lang="ru-RU" dirty="0"/>
        </a:p>
      </dgm:t>
    </dgm:pt>
    <dgm:pt modelId="{0F810E19-C276-4047-B907-EA3E51F7232B}" type="parTrans" cxnId="{AA466C60-D24A-457B-B903-0AB4DB3817A2}">
      <dgm:prSet/>
      <dgm:spPr/>
      <dgm:t>
        <a:bodyPr/>
        <a:lstStyle/>
        <a:p>
          <a:endParaRPr lang="ru-RU"/>
        </a:p>
      </dgm:t>
    </dgm:pt>
    <dgm:pt modelId="{3363543D-B543-4ECA-82FF-BB8BE03C7646}" type="sibTrans" cxnId="{AA466C60-D24A-457B-B903-0AB4DB3817A2}">
      <dgm:prSet/>
      <dgm:spPr/>
      <dgm:t>
        <a:bodyPr/>
        <a:lstStyle/>
        <a:p>
          <a:endParaRPr lang="ru-RU"/>
        </a:p>
      </dgm:t>
    </dgm:pt>
    <dgm:pt modelId="{E868E2F2-6019-48BA-8888-28E090C2A50B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НДФЛ – </a:t>
          </a:r>
          <a:r>
            <a:rPr lang="ru-RU" sz="1200" b="1" i="1" dirty="0" smtClean="0">
              <a:solidFill>
                <a:schemeClr val="bg1"/>
              </a:solidFill>
            </a:rPr>
            <a:t>53 190,7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73DF5631-F6D3-4F71-AD6B-56CEB9B86915}" type="parTrans" cxnId="{4194C5F8-7090-4932-A327-332992B3BC11}">
      <dgm:prSet/>
      <dgm:spPr/>
      <dgm:t>
        <a:bodyPr/>
        <a:lstStyle/>
        <a:p>
          <a:endParaRPr lang="ru-RU"/>
        </a:p>
      </dgm:t>
    </dgm:pt>
    <dgm:pt modelId="{27D8BF95-B138-42AA-AB0F-4DCC56231D0D}" type="sibTrans" cxnId="{4194C5F8-7090-4932-A327-332992B3BC11}">
      <dgm:prSet/>
      <dgm:spPr/>
      <dgm:t>
        <a:bodyPr/>
        <a:lstStyle/>
        <a:p>
          <a:endParaRPr lang="ru-RU"/>
        </a:p>
      </dgm:t>
    </dgm:pt>
    <dgm:pt modelId="{5DA5AC8D-58EE-4957-9752-376040760A3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Акцизы – 5 </a:t>
          </a:r>
          <a:r>
            <a:rPr lang="ru-RU" sz="1200" b="1" i="1" dirty="0" smtClean="0">
              <a:solidFill>
                <a:schemeClr val="bg1"/>
              </a:solidFill>
            </a:rPr>
            <a:t>222,8</a:t>
          </a:r>
          <a:endParaRPr lang="ru-RU" sz="1200" b="1" i="1" dirty="0">
            <a:solidFill>
              <a:schemeClr val="bg1"/>
            </a:solidFill>
          </a:endParaRPr>
        </a:p>
      </dgm:t>
    </dgm:pt>
    <dgm:pt modelId="{C43A06B4-00D1-4E38-BB10-790AE699019C}" type="parTrans" cxnId="{96A618EF-FEEC-4A95-AAA1-83E1AC0E3A98}">
      <dgm:prSet/>
      <dgm:spPr/>
      <dgm:t>
        <a:bodyPr/>
        <a:lstStyle/>
        <a:p>
          <a:endParaRPr lang="ru-RU"/>
        </a:p>
      </dgm:t>
    </dgm:pt>
    <dgm:pt modelId="{3D3CA08D-7198-4667-A730-4CEE17A129FB}" type="sibTrans" cxnId="{96A618EF-FEEC-4A95-AAA1-83E1AC0E3A98}">
      <dgm:prSet/>
      <dgm:spPr/>
      <dgm:t>
        <a:bodyPr/>
        <a:lstStyle/>
        <a:p>
          <a:endParaRPr lang="ru-RU"/>
        </a:p>
      </dgm:t>
    </dgm:pt>
    <dgm:pt modelId="{49E7481F-BE69-432F-8F2B-1208B69A7723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Неналоговые доходы</a:t>
          </a:r>
          <a:endParaRPr lang="ru-RU" dirty="0"/>
        </a:p>
      </dgm:t>
    </dgm:pt>
    <dgm:pt modelId="{E0BB8998-D6F3-48EF-8657-7D3FEEDCD290}" type="parTrans" cxnId="{3A94D749-C91B-4196-8391-613423A50E91}">
      <dgm:prSet/>
      <dgm:spPr/>
      <dgm:t>
        <a:bodyPr/>
        <a:lstStyle/>
        <a:p>
          <a:endParaRPr lang="ru-RU"/>
        </a:p>
      </dgm:t>
    </dgm:pt>
    <dgm:pt modelId="{78C42252-24FA-4CA1-BBA7-5FD9BC76E21C}" type="sibTrans" cxnId="{3A94D749-C91B-4196-8391-613423A50E91}">
      <dgm:prSet/>
      <dgm:spPr/>
      <dgm:t>
        <a:bodyPr/>
        <a:lstStyle/>
        <a:p>
          <a:endParaRPr lang="ru-RU"/>
        </a:p>
      </dgm:t>
    </dgm:pt>
    <dgm:pt modelId="{294E02F6-C1F6-4BA7-9A6F-886739EAAAFB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4 776,1</a:t>
          </a:r>
          <a:endParaRPr lang="ru-RU" sz="1200" b="1" i="1" dirty="0">
            <a:solidFill>
              <a:schemeClr val="bg1"/>
            </a:solidFill>
          </a:endParaRPr>
        </a:p>
      </dgm:t>
    </dgm:pt>
    <dgm:pt modelId="{C836278D-F456-4830-940E-1BBC96AA775D}" type="parTrans" cxnId="{EFD8F342-70CA-47B0-9692-0040DBE8E63B}">
      <dgm:prSet/>
      <dgm:spPr/>
      <dgm:t>
        <a:bodyPr/>
        <a:lstStyle/>
        <a:p>
          <a:endParaRPr lang="ru-RU"/>
        </a:p>
      </dgm:t>
    </dgm:pt>
    <dgm:pt modelId="{7BF7B2F3-52E9-49C5-A9F8-FAEA4303FA62}" type="sibTrans" cxnId="{EFD8F342-70CA-47B0-9692-0040DBE8E63B}">
      <dgm:prSet/>
      <dgm:spPr/>
      <dgm:t>
        <a:bodyPr/>
        <a:lstStyle/>
        <a:p>
          <a:endParaRPr lang="ru-RU"/>
        </a:p>
      </dgm:t>
    </dgm:pt>
    <dgm:pt modelId="{2E09F4C5-5C53-45B5-BE7B-37D29E055428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Безвозмездные поступления</a:t>
          </a:r>
          <a:endParaRPr lang="ru-RU" dirty="0"/>
        </a:p>
      </dgm:t>
    </dgm:pt>
    <dgm:pt modelId="{E16A569C-0109-416F-BEF6-26A579A375F9}" type="parTrans" cxnId="{6E32F710-B0CB-407D-AC40-F441DF514328}">
      <dgm:prSet/>
      <dgm:spPr/>
      <dgm:t>
        <a:bodyPr/>
        <a:lstStyle/>
        <a:p>
          <a:endParaRPr lang="ru-RU"/>
        </a:p>
      </dgm:t>
    </dgm:pt>
    <dgm:pt modelId="{340C7988-2F38-4EF9-A513-3643F059AE06}" type="sibTrans" cxnId="{6E32F710-B0CB-407D-AC40-F441DF514328}">
      <dgm:prSet/>
      <dgm:spPr/>
      <dgm:t>
        <a:bodyPr/>
        <a:lstStyle/>
        <a:p>
          <a:endParaRPr lang="ru-RU"/>
        </a:p>
      </dgm:t>
    </dgm:pt>
    <dgm:pt modelId="{A71693DF-3708-4249-BD10-D60C94DD3D8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Дотации –  7 522,3</a:t>
          </a:r>
          <a:endParaRPr lang="ru-RU" sz="1200" b="1" i="1" dirty="0">
            <a:solidFill>
              <a:schemeClr val="bg1"/>
            </a:solidFill>
          </a:endParaRPr>
        </a:p>
      </dgm:t>
    </dgm:pt>
    <dgm:pt modelId="{9CF0B336-3115-4410-B4D4-4E2ECABB72AF}" type="parTrans" cxnId="{16916A05-5961-4F48-8FD1-EA1261E91AA6}">
      <dgm:prSet/>
      <dgm:spPr/>
      <dgm:t>
        <a:bodyPr/>
        <a:lstStyle/>
        <a:p>
          <a:endParaRPr lang="ru-RU"/>
        </a:p>
      </dgm:t>
    </dgm:pt>
    <dgm:pt modelId="{672F0838-566D-4FFA-8894-110ADBE9311A}" type="sibTrans" cxnId="{16916A05-5961-4F48-8FD1-EA1261E91AA6}">
      <dgm:prSet/>
      <dgm:spPr/>
      <dgm:t>
        <a:bodyPr/>
        <a:lstStyle/>
        <a:p>
          <a:endParaRPr lang="ru-RU"/>
        </a:p>
      </dgm:t>
    </dgm:pt>
    <dgm:pt modelId="{87E41DEA-01D1-43FF-B800-A73A69E18DF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Субсидии – </a:t>
          </a:r>
          <a:r>
            <a:rPr lang="ru-RU" sz="1200" b="1" i="1" dirty="0" smtClean="0">
              <a:solidFill>
                <a:schemeClr val="bg1"/>
              </a:solidFill>
            </a:rPr>
            <a:t>2 913, </a:t>
          </a:r>
          <a:r>
            <a:rPr lang="ru-RU" sz="1200" b="1" i="1" dirty="0" smtClean="0">
              <a:solidFill>
                <a:schemeClr val="bg1"/>
              </a:solidFill>
            </a:rPr>
            <a:t>3</a:t>
          </a:r>
          <a:endParaRPr lang="ru-RU" sz="1200" b="1" i="1" dirty="0">
            <a:solidFill>
              <a:schemeClr val="bg1"/>
            </a:solidFill>
          </a:endParaRPr>
        </a:p>
      </dgm:t>
    </dgm:pt>
    <dgm:pt modelId="{A9C9ED84-3680-4F3C-B41D-ABB3EA077107}" type="parTrans" cxnId="{554954D8-8A92-4FED-9243-DDE62322BAF5}">
      <dgm:prSet/>
      <dgm:spPr/>
      <dgm:t>
        <a:bodyPr/>
        <a:lstStyle/>
        <a:p>
          <a:endParaRPr lang="ru-RU"/>
        </a:p>
      </dgm:t>
    </dgm:pt>
    <dgm:pt modelId="{646D548C-50AA-4E9A-9234-2799DA584836}" type="sibTrans" cxnId="{554954D8-8A92-4FED-9243-DDE62322BAF5}">
      <dgm:prSet/>
      <dgm:spPr/>
      <dgm:t>
        <a:bodyPr/>
        <a:lstStyle/>
        <a:p>
          <a:endParaRPr lang="ru-RU"/>
        </a:p>
      </dgm:t>
    </dgm:pt>
    <dgm:pt modelId="{B5B8EF9F-031E-47E2-8189-A06CD039C168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Налоги на совокупный          доход –  </a:t>
          </a:r>
          <a:r>
            <a:rPr lang="ru-RU" sz="1200" b="1" i="1" dirty="0" smtClean="0">
              <a:solidFill>
                <a:schemeClr val="bg1"/>
              </a:solidFill>
            </a:rPr>
            <a:t>260,0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1553CE8F-7CE0-4AC9-9D60-B6E8F55615FF}" type="parTrans" cxnId="{4DEC2B4B-9E28-40C5-BFF2-02C88E144C42}">
      <dgm:prSet/>
      <dgm:spPr/>
      <dgm:t>
        <a:bodyPr/>
        <a:lstStyle/>
        <a:p>
          <a:endParaRPr lang="ru-RU"/>
        </a:p>
      </dgm:t>
    </dgm:pt>
    <dgm:pt modelId="{7600A356-02E2-40B0-BF84-4452EE3F7E2E}" type="sibTrans" cxnId="{4DEC2B4B-9E28-40C5-BFF2-02C88E144C42}">
      <dgm:prSet/>
      <dgm:spPr/>
      <dgm:t>
        <a:bodyPr/>
        <a:lstStyle/>
        <a:p>
          <a:endParaRPr lang="ru-RU"/>
        </a:p>
      </dgm:t>
    </dgm:pt>
    <dgm:pt modelId="{CE486E10-A08A-4BDE-B681-63AC76D561BE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28F921E-6452-46CC-BC8B-4372460AC139}" type="parTrans" cxnId="{C2807C92-B06D-488F-B3B1-03E0E153B3B2}">
      <dgm:prSet/>
      <dgm:spPr/>
      <dgm:t>
        <a:bodyPr/>
        <a:lstStyle/>
        <a:p>
          <a:endParaRPr lang="ru-RU"/>
        </a:p>
      </dgm:t>
    </dgm:pt>
    <dgm:pt modelId="{8D9CC8A1-EDD3-43F7-A743-E7449238DA90}" type="sibTrans" cxnId="{C2807C92-B06D-488F-B3B1-03E0E153B3B2}">
      <dgm:prSet/>
      <dgm:spPr/>
      <dgm:t>
        <a:bodyPr/>
        <a:lstStyle/>
        <a:p>
          <a:endParaRPr lang="ru-RU"/>
        </a:p>
      </dgm:t>
    </dgm:pt>
    <dgm:pt modelId="{078259CC-E9AE-4613-87CC-60C28D417A9F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Земельный налог – </a:t>
          </a:r>
          <a:r>
            <a:rPr lang="ru-RU" sz="1200" b="1" i="1" dirty="0" smtClean="0">
              <a:solidFill>
                <a:schemeClr val="bg1"/>
              </a:solidFill>
            </a:rPr>
            <a:t>297,0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F75A6147-1783-435A-BF9F-ABE75AB62C9B}" type="parTrans" cxnId="{3F90E3FE-67F7-4F9F-A4DF-D219F2A7B2FF}">
      <dgm:prSet/>
      <dgm:spPr/>
      <dgm:t>
        <a:bodyPr/>
        <a:lstStyle/>
        <a:p>
          <a:endParaRPr lang="ru-RU"/>
        </a:p>
      </dgm:t>
    </dgm:pt>
    <dgm:pt modelId="{AA888AC9-386F-42A9-933F-313B4B2F613C}" type="sibTrans" cxnId="{3F90E3FE-67F7-4F9F-A4DF-D219F2A7B2FF}">
      <dgm:prSet/>
      <dgm:spPr/>
      <dgm:t>
        <a:bodyPr/>
        <a:lstStyle/>
        <a:p>
          <a:endParaRPr lang="ru-RU"/>
        </a:p>
      </dgm:t>
    </dgm:pt>
    <dgm:pt modelId="{A2753F76-FB58-4BD2-900C-34121F14BA3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продажи материальных и не материальных активов– 2 468,0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A7A8C6A9-D521-439C-AD60-0A6EA2888971}" type="parTrans" cxnId="{3F6B8B27-FC5D-482C-A4CD-B91A1A2F9BC0}">
      <dgm:prSet/>
      <dgm:spPr/>
      <dgm:t>
        <a:bodyPr/>
        <a:lstStyle/>
        <a:p>
          <a:endParaRPr lang="ru-RU"/>
        </a:p>
      </dgm:t>
    </dgm:pt>
    <dgm:pt modelId="{630E17BD-A164-489B-8BFD-74EA9EEBF0F9}" type="sibTrans" cxnId="{3F6B8B27-FC5D-482C-A4CD-B91A1A2F9BC0}">
      <dgm:prSet/>
      <dgm:spPr/>
      <dgm:t>
        <a:bodyPr/>
        <a:lstStyle/>
        <a:p>
          <a:endParaRPr lang="ru-RU"/>
        </a:p>
      </dgm:t>
    </dgm:pt>
    <dgm:pt modelId="{596F12F1-82A6-48CD-B42A-FE1616F183E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C50FA5A6-132E-4FA7-A625-1A194E528CE5}" type="parTrans" cxnId="{98850F2B-8804-4309-BB31-323E8AF43867}">
      <dgm:prSet/>
      <dgm:spPr/>
      <dgm:t>
        <a:bodyPr/>
        <a:lstStyle/>
        <a:p>
          <a:endParaRPr lang="ru-RU"/>
        </a:p>
      </dgm:t>
    </dgm:pt>
    <dgm:pt modelId="{482B1375-EB1F-48AA-84A4-918A5FE3D576}" type="sibTrans" cxnId="{98850F2B-8804-4309-BB31-323E8AF43867}">
      <dgm:prSet/>
      <dgm:spPr/>
      <dgm:t>
        <a:bodyPr/>
        <a:lstStyle/>
        <a:p>
          <a:endParaRPr lang="ru-RU"/>
        </a:p>
      </dgm:t>
    </dgm:pt>
    <dgm:pt modelId="{BF5AE4AA-7B8C-4010-B935-6AD52181D4D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Субвенции – 701,7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4B92D90E-477E-4755-B9C4-776FA30297B5}" type="parTrans" cxnId="{3DF71B78-98A0-4191-A92A-0F52E3F796D6}">
      <dgm:prSet/>
      <dgm:spPr/>
      <dgm:t>
        <a:bodyPr/>
        <a:lstStyle/>
        <a:p>
          <a:endParaRPr lang="ru-RU"/>
        </a:p>
      </dgm:t>
    </dgm:pt>
    <dgm:pt modelId="{972905FC-CEF3-466A-ACD1-6C7294ECDF4F}" type="sibTrans" cxnId="{3DF71B78-98A0-4191-A92A-0F52E3F796D6}">
      <dgm:prSet/>
      <dgm:spPr/>
      <dgm:t>
        <a:bodyPr/>
        <a:lstStyle/>
        <a:p>
          <a:endParaRPr lang="ru-RU"/>
        </a:p>
      </dgm:t>
    </dgm:pt>
    <dgm:pt modelId="{6BBA7C02-CE60-4309-81BA-927651E288FA}" type="pres">
      <dgm:prSet presAssocID="{2E687DE8-2BA1-4E11-884E-6D44A4DC20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26C1F9-2782-40BA-91FD-959212772515}" type="pres">
      <dgm:prSet presAssocID="{A467AFFE-67E4-40D8-80C3-C93640C07F51}" presName="compNode" presStyleCnt="0"/>
      <dgm:spPr/>
    </dgm:pt>
    <dgm:pt modelId="{DA273AE1-3C74-4A65-BB78-4379F7C6A9F0}" type="pres">
      <dgm:prSet presAssocID="{A467AFFE-67E4-40D8-80C3-C93640C07F51}" presName="aNode" presStyleLbl="bgShp" presStyleIdx="0" presStyleCnt="3"/>
      <dgm:spPr/>
      <dgm:t>
        <a:bodyPr/>
        <a:lstStyle/>
        <a:p>
          <a:endParaRPr lang="ru-RU"/>
        </a:p>
      </dgm:t>
    </dgm:pt>
    <dgm:pt modelId="{B1695F29-037C-4A8B-9165-BD2850374967}" type="pres">
      <dgm:prSet presAssocID="{A467AFFE-67E4-40D8-80C3-C93640C07F51}" presName="textNode" presStyleLbl="bgShp" presStyleIdx="0" presStyleCnt="3"/>
      <dgm:spPr/>
      <dgm:t>
        <a:bodyPr/>
        <a:lstStyle/>
        <a:p>
          <a:endParaRPr lang="ru-RU"/>
        </a:p>
      </dgm:t>
    </dgm:pt>
    <dgm:pt modelId="{42BAA7B5-DF3D-466D-83D0-14AC24E9FE3B}" type="pres">
      <dgm:prSet presAssocID="{A467AFFE-67E4-40D8-80C3-C93640C07F51}" presName="compChildNode" presStyleCnt="0"/>
      <dgm:spPr/>
    </dgm:pt>
    <dgm:pt modelId="{C3435480-3CBB-4097-B83B-83B859D54D30}" type="pres">
      <dgm:prSet presAssocID="{A467AFFE-67E4-40D8-80C3-C93640C07F51}" presName="theInnerList" presStyleCnt="0"/>
      <dgm:spPr/>
    </dgm:pt>
    <dgm:pt modelId="{C9AD335A-93D3-47B0-90BF-3D1E64217452}" type="pres">
      <dgm:prSet presAssocID="{E868E2F2-6019-48BA-8888-28E090C2A50B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0290F-9AEA-4154-85ED-0CDBEA5B9C38}" type="pres">
      <dgm:prSet presAssocID="{E868E2F2-6019-48BA-8888-28E090C2A50B}" presName="aSpace2" presStyleCnt="0"/>
      <dgm:spPr/>
    </dgm:pt>
    <dgm:pt modelId="{6B20CC29-BB68-4880-8D06-592EA017EE04}" type="pres">
      <dgm:prSet presAssocID="{5DA5AC8D-58EE-4957-9752-376040760A3C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65969-EF5D-4139-B4D4-E1FF1D54D8B6}" type="pres">
      <dgm:prSet presAssocID="{5DA5AC8D-58EE-4957-9752-376040760A3C}" presName="aSpace2" presStyleCnt="0"/>
      <dgm:spPr/>
    </dgm:pt>
    <dgm:pt modelId="{B0FC69EB-B6F4-40C6-BF1F-3056E8EDF7B2}" type="pres">
      <dgm:prSet presAssocID="{B5B8EF9F-031E-47E2-8189-A06CD039C168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B354A-67F6-4F81-BD75-A88EBBDE851D}" type="pres">
      <dgm:prSet presAssocID="{B5B8EF9F-031E-47E2-8189-A06CD039C168}" presName="aSpace2" presStyleCnt="0"/>
      <dgm:spPr/>
    </dgm:pt>
    <dgm:pt modelId="{86E95DDC-1A19-4BD3-8038-F2B632B30E69}" type="pres">
      <dgm:prSet presAssocID="{CE486E10-A08A-4BDE-B681-63AC76D561BE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D0F9-9293-4336-B0E8-028E07A982DE}" type="pres">
      <dgm:prSet presAssocID="{CE486E10-A08A-4BDE-B681-63AC76D561BE}" presName="aSpace2" presStyleCnt="0"/>
      <dgm:spPr/>
    </dgm:pt>
    <dgm:pt modelId="{125B4A0C-DA83-417D-B62E-3A0B8D7D487D}" type="pres">
      <dgm:prSet presAssocID="{078259CC-E9AE-4613-87CC-60C28D417A9F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6F163-5AEC-4470-ACA2-8FC82165009F}" type="pres">
      <dgm:prSet presAssocID="{A467AFFE-67E4-40D8-80C3-C93640C07F51}" presName="aSpace" presStyleCnt="0"/>
      <dgm:spPr/>
    </dgm:pt>
    <dgm:pt modelId="{D2B8E3EC-F84B-4C36-97B2-477CD34F1DA1}" type="pres">
      <dgm:prSet presAssocID="{49E7481F-BE69-432F-8F2B-1208B69A7723}" presName="compNode" presStyleCnt="0"/>
      <dgm:spPr/>
    </dgm:pt>
    <dgm:pt modelId="{14D81337-303A-4963-8A16-1418BC6DF22F}" type="pres">
      <dgm:prSet presAssocID="{49E7481F-BE69-432F-8F2B-1208B69A7723}" presName="aNode" presStyleLbl="bgShp" presStyleIdx="1" presStyleCnt="3"/>
      <dgm:spPr/>
      <dgm:t>
        <a:bodyPr/>
        <a:lstStyle/>
        <a:p>
          <a:endParaRPr lang="ru-RU"/>
        </a:p>
      </dgm:t>
    </dgm:pt>
    <dgm:pt modelId="{C9154C56-9420-4813-AB11-76E22FDB8453}" type="pres">
      <dgm:prSet presAssocID="{49E7481F-BE69-432F-8F2B-1208B69A7723}" presName="textNode" presStyleLbl="bgShp" presStyleIdx="1" presStyleCnt="3"/>
      <dgm:spPr/>
      <dgm:t>
        <a:bodyPr/>
        <a:lstStyle/>
        <a:p>
          <a:endParaRPr lang="ru-RU"/>
        </a:p>
      </dgm:t>
    </dgm:pt>
    <dgm:pt modelId="{8701BD27-E6E1-49CF-ADB7-650DE25BB032}" type="pres">
      <dgm:prSet presAssocID="{49E7481F-BE69-432F-8F2B-1208B69A7723}" presName="compChildNode" presStyleCnt="0"/>
      <dgm:spPr/>
    </dgm:pt>
    <dgm:pt modelId="{0DB1B80F-6EED-463C-8B56-7954E8342B72}" type="pres">
      <dgm:prSet presAssocID="{49E7481F-BE69-432F-8F2B-1208B69A7723}" presName="theInnerList" presStyleCnt="0"/>
      <dgm:spPr/>
    </dgm:pt>
    <dgm:pt modelId="{2C19A743-ACED-4081-936E-6BC13C17758E}" type="pres">
      <dgm:prSet presAssocID="{294E02F6-C1F6-4BA7-9A6F-886739EAAAFB}" presName="childNode" presStyleLbl="node1" presStyleIdx="5" presStyleCnt="11" custScaleX="98569" custScaleY="18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9DE9A-8BA9-43B5-BB9E-2ACAAD06377D}" type="pres">
      <dgm:prSet presAssocID="{294E02F6-C1F6-4BA7-9A6F-886739EAAAFB}" presName="aSpace2" presStyleCnt="0"/>
      <dgm:spPr/>
    </dgm:pt>
    <dgm:pt modelId="{2A29592F-826A-48CB-A2D2-E716C15F777E}" type="pres">
      <dgm:prSet presAssocID="{A2753F76-FB58-4BD2-900C-34121F14BA39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6C803-0A2A-49E2-922A-16DFA8A1A658}" type="pres">
      <dgm:prSet presAssocID="{A2753F76-FB58-4BD2-900C-34121F14BA39}" presName="aSpace2" presStyleCnt="0"/>
      <dgm:spPr/>
    </dgm:pt>
    <dgm:pt modelId="{9F6E488F-4119-48EA-AE53-F43E7B85D74C}" type="pres">
      <dgm:prSet presAssocID="{596F12F1-82A6-48CD-B42A-FE1616F183ED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3D07E-DB6E-4CC4-B1E2-A7142F9885AB}" type="pres">
      <dgm:prSet presAssocID="{49E7481F-BE69-432F-8F2B-1208B69A7723}" presName="aSpace" presStyleCnt="0"/>
      <dgm:spPr/>
    </dgm:pt>
    <dgm:pt modelId="{E545D5A1-C213-4080-A7CA-2EB275832AB7}" type="pres">
      <dgm:prSet presAssocID="{2E09F4C5-5C53-45B5-BE7B-37D29E055428}" presName="compNode" presStyleCnt="0"/>
      <dgm:spPr/>
    </dgm:pt>
    <dgm:pt modelId="{91F6978D-81C8-4D29-B590-3D8DF90387B7}" type="pres">
      <dgm:prSet presAssocID="{2E09F4C5-5C53-45B5-BE7B-37D29E055428}" presName="aNode" presStyleLbl="bgShp" presStyleIdx="2" presStyleCnt="3"/>
      <dgm:spPr/>
      <dgm:t>
        <a:bodyPr/>
        <a:lstStyle/>
        <a:p>
          <a:endParaRPr lang="ru-RU"/>
        </a:p>
      </dgm:t>
    </dgm:pt>
    <dgm:pt modelId="{5780ED28-5B13-499D-81C1-876DAB4DDE82}" type="pres">
      <dgm:prSet presAssocID="{2E09F4C5-5C53-45B5-BE7B-37D29E055428}" presName="textNode" presStyleLbl="bgShp" presStyleIdx="2" presStyleCnt="3"/>
      <dgm:spPr/>
      <dgm:t>
        <a:bodyPr/>
        <a:lstStyle/>
        <a:p>
          <a:endParaRPr lang="ru-RU"/>
        </a:p>
      </dgm:t>
    </dgm:pt>
    <dgm:pt modelId="{CA1794CD-AFB2-4E8B-AD79-9100207A178E}" type="pres">
      <dgm:prSet presAssocID="{2E09F4C5-5C53-45B5-BE7B-37D29E055428}" presName="compChildNode" presStyleCnt="0"/>
      <dgm:spPr/>
    </dgm:pt>
    <dgm:pt modelId="{6DB26B49-2618-49D7-97F2-0BF09330741B}" type="pres">
      <dgm:prSet presAssocID="{2E09F4C5-5C53-45B5-BE7B-37D29E055428}" presName="theInnerList" presStyleCnt="0"/>
      <dgm:spPr/>
    </dgm:pt>
    <dgm:pt modelId="{E40CA2E6-92ED-4E93-B971-3AA203EB7162}" type="pres">
      <dgm:prSet presAssocID="{A71693DF-3708-4249-BD10-D60C94DD3D88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C42D3-672D-4DD7-B54E-38BF8D51A5FC}" type="pres">
      <dgm:prSet presAssocID="{A71693DF-3708-4249-BD10-D60C94DD3D88}" presName="aSpace2" presStyleCnt="0"/>
      <dgm:spPr/>
    </dgm:pt>
    <dgm:pt modelId="{120A91E9-DF31-44AF-B040-3649FDBEDFBB}" type="pres">
      <dgm:prSet presAssocID="{87E41DEA-01D1-43FF-B800-A73A69E18DFE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1AC74-3ACE-4AE5-9AEB-D9831F691215}" type="pres">
      <dgm:prSet presAssocID="{87E41DEA-01D1-43FF-B800-A73A69E18DFE}" presName="aSpace2" presStyleCnt="0"/>
      <dgm:spPr/>
    </dgm:pt>
    <dgm:pt modelId="{E1B2CA18-195F-4364-AA46-87FD2384D5E9}" type="pres">
      <dgm:prSet presAssocID="{BF5AE4AA-7B8C-4010-B935-6AD52181D4D0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C2B4B-9E28-40C5-BFF2-02C88E144C42}" srcId="{A467AFFE-67E4-40D8-80C3-C93640C07F51}" destId="{B5B8EF9F-031E-47E2-8189-A06CD039C168}" srcOrd="2" destOrd="0" parTransId="{1553CE8F-7CE0-4AC9-9D60-B6E8F55615FF}" sibTransId="{7600A356-02E2-40B0-BF84-4452EE3F7E2E}"/>
    <dgm:cxn modelId="{5335F44A-AD1A-4AF4-8F99-E46D54061BE7}" type="presOf" srcId="{2E09F4C5-5C53-45B5-BE7B-37D29E055428}" destId="{5780ED28-5B13-499D-81C1-876DAB4DDE82}" srcOrd="1" destOrd="0" presId="urn:microsoft.com/office/officeart/2005/8/layout/lProcess2"/>
    <dgm:cxn modelId="{515F20D3-A892-4AF2-8B02-0956B6530E76}" type="presOf" srcId="{294E02F6-C1F6-4BA7-9A6F-886739EAAAFB}" destId="{2C19A743-ACED-4081-936E-6BC13C17758E}" srcOrd="0" destOrd="0" presId="urn:microsoft.com/office/officeart/2005/8/layout/lProcess2"/>
    <dgm:cxn modelId="{C98CD18A-58B7-44BB-BA29-7D750172C221}" type="presOf" srcId="{2E687DE8-2BA1-4E11-884E-6D44A4DC2013}" destId="{6BBA7C02-CE60-4309-81BA-927651E288FA}" srcOrd="0" destOrd="0" presId="urn:microsoft.com/office/officeart/2005/8/layout/lProcess2"/>
    <dgm:cxn modelId="{E68737E0-D260-4A23-B2A6-A47C49C5BC96}" type="presOf" srcId="{596F12F1-82A6-48CD-B42A-FE1616F183ED}" destId="{9F6E488F-4119-48EA-AE53-F43E7B85D74C}" srcOrd="0" destOrd="0" presId="urn:microsoft.com/office/officeart/2005/8/layout/lProcess2"/>
    <dgm:cxn modelId="{C2807C92-B06D-488F-B3B1-03E0E153B3B2}" srcId="{A467AFFE-67E4-40D8-80C3-C93640C07F51}" destId="{CE486E10-A08A-4BDE-B681-63AC76D561BE}" srcOrd="3" destOrd="0" parTransId="{728F921E-6452-46CC-BC8B-4372460AC139}" sibTransId="{8D9CC8A1-EDD3-43F7-A743-E7449238DA90}"/>
    <dgm:cxn modelId="{16916A05-5961-4F48-8FD1-EA1261E91AA6}" srcId="{2E09F4C5-5C53-45B5-BE7B-37D29E055428}" destId="{A71693DF-3708-4249-BD10-D60C94DD3D88}" srcOrd="0" destOrd="0" parTransId="{9CF0B336-3115-4410-B4D4-4E2ECABB72AF}" sibTransId="{672F0838-566D-4FFA-8894-110ADBE9311A}"/>
    <dgm:cxn modelId="{DF738652-57C5-40F5-98EC-9C5F9CE6EA09}" type="presOf" srcId="{49E7481F-BE69-432F-8F2B-1208B69A7723}" destId="{14D81337-303A-4963-8A16-1418BC6DF22F}" srcOrd="0" destOrd="0" presId="urn:microsoft.com/office/officeart/2005/8/layout/lProcess2"/>
    <dgm:cxn modelId="{4194C5F8-7090-4932-A327-332992B3BC11}" srcId="{A467AFFE-67E4-40D8-80C3-C93640C07F51}" destId="{E868E2F2-6019-48BA-8888-28E090C2A50B}" srcOrd="0" destOrd="0" parTransId="{73DF5631-F6D3-4F71-AD6B-56CEB9B86915}" sibTransId="{27D8BF95-B138-42AA-AB0F-4DCC56231D0D}"/>
    <dgm:cxn modelId="{9B2B3ABC-7B60-44C7-8647-F240887C172B}" type="presOf" srcId="{A467AFFE-67E4-40D8-80C3-C93640C07F51}" destId="{DA273AE1-3C74-4A65-BB78-4379F7C6A9F0}" srcOrd="0" destOrd="0" presId="urn:microsoft.com/office/officeart/2005/8/layout/lProcess2"/>
    <dgm:cxn modelId="{F6A73A4B-960B-4DE0-B8B1-EAA00EB105B4}" type="presOf" srcId="{2E09F4C5-5C53-45B5-BE7B-37D29E055428}" destId="{91F6978D-81C8-4D29-B590-3D8DF90387B7}" srcOrd="0" destOrd="0" presId="urn:microsoft.com/office/officeart/2005/8/layout/lProcess2"/>
    <dgm:cxn modelId="{7B1C9AB2-0333-49D5-AA2C-D5AA4BD56DB9}" type="presOf" srcId="{5DA5AC8D-58EE-4957-9752-376040760A3C}" destId="{6B20CC29-BB68-4880-8D06-592EA017EE04}" srcOrd="0" destOrd="0" presId="urn:microsoft.com/office/officeart/2005/8/layout/lProcess2"/>
    <dgm:cxn modelId="{554954D8-8A92-4FED-9243-DDE62322BAF5}" srcId="{2E09F4C5-5C53-45B5-BE7B-37D29E055428}" destId="{87E41DEA-01D1-43FF-B800-A73A69E18DFE}" srcOrd="1" destOrd="0" parTransId="{A9C9ED84-3680-4F3C-B41D-ABB3EA077107}" sibTransId="{646D548C-50AA-4E9A-9234-2799DA584836}"/>
    <dgm:cxn modelId="{CDA993AE-B6F3-46E3-BF82-5C5D0BAA3810}" type="presOf" srcId="{CE486E10-A08A-4BDE-B681-63AC76D561BE}" destId="{86E95DDC-1A19-4BD3-8038-F2B632B30E69}" srcOrd="0" destOrd="0" presId="urn:microsoft.com/office/officeart/2005/8/layout/lProcess2"/>
    <dgm:cxn modelId="{F4ABE91A-0F01-4D09-9390-0B2BC2B79CCE}" type="presOf" srcId="{A467AFFE-67E4-40D8-80C3-C93640C07F51}" destId="{B1695F29-037C-4A8B-9165-BD2850374967}" srcOrd="1" destOrd="0" presId="urn:microsoft.com/office/officeart/2005/8/layout/lProcess2"/>
    <dgm:cxn modelId="{447F7DFD-A2D4-4697-B4A9-AC6706F9B291}" type="presOf" srcId="{B5B8EF9F-031E-47E2-8189-A06CD039C168}" destId="{B0FC69EB-B6F4-40C6-BF1F-3056E8EDF7B2}" srcOrd="0" destOrd="0" presId="urn:microsoft.com/office/officeart/2005/8/layout/lProcess2"/>
    <dgm:cxn modelId="{6E32F710-B0CB-407D-AC40-F441DF514328}" srcId="{2E687DE8-2BA1-4E11-884E-6D44A4DC2013}" destId="{2E09F4C5-5C53-45B5-BE7B-37D29E055428}" srcOrd="2" destOrd="0" parTransId="{E16A569C-0109-416F-BEF6-26A579A375F9}" sibTransId="{340C7988-2F38-4EF9-A513-3643F059AE06}"/>
    <dgm:cxn modelId="{3A94D749-C91B-4196-8391-613423A50E91}" srcId="{2E687DE8-2BA1-4E11-884E-6D44A4DC2013}" destId="{49E7481F-BE69-432F-8F2B-1208B69A7723}" srcOrd="1" destOrd="0" parTransId="{E0BB8998-D6F3-48EF-8657-7D3FEEDCD290}" sibTransId="{78C42252-24FA-4CA1-BBA7-5FD9BC76E21C}"/>
    <dgm:cxn modelId="{3F90E3FE-67F7-4F9F-A4DF-D219F2A7B2FF}" srcId="{A467AFFE-67E4-40D8-80C3-C93640C07F51}" destId="{078259CC-E9AE-4613-87CC-60C28D417A9F}" srcOrd="4" destOrd="0" parTransId="{F75A6147-1783-435A-BF9F-ABE75AB62C9B}" sibTransId="{AA888AC9-386F-42A9-933F-313B4B2F613C}"/>
    <dgm:cxn modelId="{8131D924-807C-47D5-8F4C-B1E696A464D6}" type="presOf" srcId="{078259CC-E9AE-4613-87CC-60C28D417A9F}" destId="{125B4A0C-DA83-417D-B62E-3A0B8D7D487D}" srcOrd="0" destOrd="0" presId="urn:microsoft.com/office/officeart/2005/8/layout/lProcess2"/>
    <dgm:cxn modelId="{3F6B8B27-FC5D-482C-A4CD-B91A1A2F9BC0}" srcId="{49E7481F-BE69-432F-8F2B-1208B69A7723}" destId="{A2753F76-FB58-4BD2-900C-34121F14BA39}" srcOrd="1" destOrd="0" parTransId="{A7A8C6A9-D521-439C-AD60-0A6EA2888971}" sibTransId="{630E17BD-A164-489B-8BFD-74EA9EEBF0F9}"/>
    <dgm:cxn modelId="{96A618EF-FEEC-4A95-AAA1-83E1AC0E3A98}" srcId="{A467AFFE-67E4-40D8-80C3-C93640C07F51}" destId="{5DA5AC8D-58EE-4957-9752-376040760A3C}" srcOrd="1" destOrd="0" parTransId="{C43A06B4-00D1-4E38-BB10-790AE699019C}" sibTransId="{3D3CA08D-7198-4667-A730-4CEE17A129FB}"/>
    <dgm:cxn modelId="{88121580-52B6-4829-BC84-7BFF49BA247B}" type="presOf" srcId="{87E41DEA-01D1-43FF-B800-A73A69E18DFE}" destId="{120A91E9-DF31-44AF-B040-3649FDBEDFBB}" srcOrd="0" destOrd="0" presId="urn:microsoft.com/office/officeart/2005/8/layout/lProcess2"/>
    <dgm:cxn modelId="{64A1AF8A-55FE-434C-AFB4-6359DF0D7BCE}" type="presOf" srcId="{49E7481F-BE69-432F-8F2B-1208B69A7723}" destId="{C9154C56-9420-4813-AB11-76E22FDB8453}" srcOrd="1" destOrd="0" presId="urn:microsoft.com/office/officeart/2005/8/layout/lProcess2"/>
    <dgm:cxn modelId="{CA9ACFF6-EBF4-4361-88B2-818D9A83019D}" type="presOf" srcId="{A2753F76-FB58-4BD2-900C-34121F14BA39}" destId="{2A29592F-826A-48CB-A2D2-E716C15F777E}" srcOrd="0" destOrd="0" presId="urn:microsoft.com/office/officeart/2005/8/layout/lProcess2"/>
    <dgm:cxn modelId="{41FBCE44-AFA8-43C2-86E5-0B762C510382}" type="presOf" srcId="{A71693DF-3708-4249-BD10-D60C94DD3D88}" destId="{E40CA2E6-92ED-4E93-B971-3AA203EB7162}" srcOrd="0" destOrd="0" presId="urn:microsoft.com/office/officeart/2005/8/layout/lProcess2"/>
    <dgm:cxn modelId="{3DF71B78-98A0-4191-A92A-0F52E3F796D6}" srcId="{2E09F4C5-5C53-45B5-BE7B-37D29E055428}" destId="{BF5AE4AA-7B8C-4010-B935-6AD52181D4D0}" srcOrd="2" destOrd="0" parTransId="{4B92D90E-477E-4755-B9C4-776FA30297B5}" sibTransId="{972905FC-CEF3-466A-ACD1-6C7294ECDF4F}"/>
    <dgm:cxn modelId="{EA829979-B13E-401A-8535-95A5EAEC0D58}" type="presOf" srcId="{E868E2F2-6019-48BA-8888-28E090C2A50B}" destId="{C9AD335A-93D3-47B0-90BF-3D1E64217452}" srcOrd="0" destOrd="0" presId="urn:microsoft.com/office/officeart/2005/8/layout/lProcess2"/>
    <dgm:cxn modelId="{AA466C60-D24A-457B-B903-0AB4DB3817A2}" srcId="{2E687DE8-2BA1-4E11-884E-6D44A4DC2013}" destId="{A467AFFE-67E4-40D8-80C3-C93640C07F51}" srcOrd="0" destOrd="0" parTransId="{0F810E19-C276-4047-B907-EA3E51F7232B}" sibTransId="{3363543D-B543-4ECA-82FF-BB8BE03C7646}"/>
    <dgm:cxn modelId="{EFD8F342-70CA-47B0-9692-0040DBE8E63B}" srcId="{49E7481F-BE69-432F-8F2B-1208B69A7723}" destId="{294E02F6-C1F6-4BA7-9A6F-886739EAAAFB}" srcOrd="0" destOrd="0" parTransId="{C836278D-F456-4830-940E-1BBC96AA775D}" sibTransId="{7BF7B2F3-52E9-49C5-A9F8-FAEA4303FA62}"/>
    <dgm:cxn modelId="{4C6CEB20-E262-4DA5-9966-C99448DE1852}" type="presOf" srcId="{BF5AE4AA-7B8C-4010-B935-6AD52181D4D0}" destId="{E1B2CA18-195F-4364-AA46-87FD2384D5E9}" srcOrd="0" destOrd="0" presId="urn:microsoft.com/office/officeart/2005/8/layout/lProcess2"/>
    <dgm:cxn modelId="{98850F2B-8804-4309-BB31-323E8AF43867}" srcId="{49E7481F-BE69-432F-8F2B-1208B69A7723}" destId="{596F12F1-82A6-48CD-B42A-FE1616F183ED}" srcOrd="2" destOrd="0" parTransId="{C50FA5A6-132E-4FA7-A625-1A194E528CE5}" sibTransId="{482B1375-EB1F-48AA-84A4-918A5FE3D576}"/>
    <dgm:cxn modelId="{A98F7570-6D60-4679-B595-EB3422A8FFE3}" type="presParOf" srcId="{6BBA7C02-CE60-4309-81BA-927651E288FA}" destId="{9026C1F9-2782-40BA-91FD-959212772515}" srcOrd="0" destOrd="0" presId="urn:microsoft.com/office/officeart/2005/8/layout/lProcess2"/>
    <dgm:cxn modelId="{147FAE3B-48B8-4F58-8271-D1B11A8C30A8}" type="presParOf" srcId="{9026C1F9-2782-40BA-91FD-959212772515}" destId="{DA273AE1-3C74-4A65-BB78-4379F7C6A9F0}" srcOrd="0" destOrd="0" presId="urn:microsoft.com/office/officeart/2005/8/layout/lProcess2"/>
    <dgm:cxn modelId="{8AD461EF-57D7-40BD-8E36-D799F5FAF858}" type="presParOf" srcId="{9026C1F9-2782-40BA-91FD-959212772515}" destId="{B1695F29-037C-4A8B-9165-BD2850374967}" srcOrd="1" destOrd="0" presId="urn:microsoft.com/office/officeart/2005/8/layout/lProcess2"/>
    <dgm:cxn modelId="{DB8DA769-A338-4ABE-A1A5-A799AF42D355}" type="presParOf" srcId="{9026C1F9-2782-40BA-91FD-959212772515}" destId="{42BAA7B5-DF3D-466D-83D0-14AC24E9FE3B}" srcOrd="2" destOrd="0" presId="urn:microsoft.com/office/officeart/2005/8/layout/lProcess2"/>
    <dgm:cxn modelId="{C2A25C12-24CA-45E8-86F0-80D47B72B7AC}" type="presParOf" srcId="{42BAA7B5-DF3D-466D-83D0-14AC24E9FE3B}" destId="{C3435480-3CBB-4097-B83B-83B859D54D30}" srcOrd="0" destOrd="0" presId="urn:microsoft.com/office/officeart/2005/8/layout/lProcess2"/>
    <dgm:cxn modelId="{E937EBCA-2473-4342-8B4C-5335472D6739}" type="presParOf" srcId="{C3435480-3CBB-4097-B83B-83B859D54D30}" destId="{C9AD335A-93D3-47B0-90BF-3D1E64217452}" srcOrd="0" destOrd="0" presId="urn:microsoft.com/office/officeart/2005/8/layout/lProcess2"/>
    <dgm:cxn modelId="{BD93E508-2DBC-473F-89AF-F666EC6BD85E}" type="presParOf" srcId="{C3435480-3CBB-4097-B83B-83B859D54D30}" destId="{63A0290F-9AEA-4154-85ED-0CDBEA5B9C38}" srcOrd="1" destOrd="0" presId="urn:microsoft.com/office/officeart/2005/8/layout/lProcess2"/>
    <dgm:cxn modelId="{41006B5D-39E4-4E44-B4E4-5A399774995C}" type="presParOf" srcId="{C3435480-3CBB-4097-B83B-83B859D54D30}" destId="{6B20CC29-BB68-4880-8D06-592EA017EE04}" srcOrd="2" destOrd="0" presId="urn:microsoft.com/office/officeart/2005/8/layout/lProcess2"/>
    <dgm:cxn modelId="{23B31F3B-2419-4C52-B985-FB342A42F74B}" type="presParOf" srcId="{C3435480-3CBB-4097-B83B-83B859D54D30}" destId="{43D65969-EF5D-4139-B4D4-E1FF1D54D8B6}" srcOrd="3" destOrd="0" presId="urn:microsoft.com/office/officeart/2005/8/layout/lProcess2"/>
    <dgm:cxn modelId="{5E2EEECB-8B80-4F56-912C-A8EA6FF6008E}" type="presParOf" srcId="{C3435480-3CBB-4097-B83B-83B859D54D30}" destId="{B0FC69EB-B6F4-40C6-BF1F-3056E8EDF7B2}" srcOrd="4" destOrd="0" presId="urn:microsoft.com/office/officeart/2005/8/layout/lProcess2"/>
    <dgm:cxn modelId="{395E4DBD-AE8B-467A-9B8C-53200012628E}" type="presParOf" srcId="{C3435480-3CBB-4097-B83B-83B859D54D30}" destId="{C5DB354A-67F6-4F81-BD75-A88EBBDE851D}" srcOrd="5" destOrd="0" presId="urn:microsoft.com/office/officeart/2005/8/layout/lProcess2"/>
    <dgm:cxn modelId="{814EEC1E-E4AF-4B19-AA9C-5E3BF426837D}" type="presParOf" srcId="{C3435480-3CBB-4097-B83B-83B859D54D30}" destId="{86E95DDC-1A19-4BD3-8038-F2B632B30E69}" srcOrd="6" destOrd="0" presId="urn:microsoft.com/office/officeart/2005/8/layout/lProcess2"/>
    <dgm:cxn modelId="{29F161B6-7A90-4D01-AFF1-15AF0B6C51E7}" type="presParOf" srcId="{C3435480-3CBB-4097-B83B-83B859D54D30}" destId="{2759D0F9-9293-4336-B0E8-028E07A982DE}" srcOrd="7" destOrd="0" presId="urn:microsoft.com/office/officeart/2005/8/layout/lProcess2"/>
    <dgm:cxn modelId="{E268430C-C655-41F9-9775-9C76AD951861}" type="presParOf" srcId="{C3435480-3CBB-4097-B83B-83B859D54D30}" destId="{125B4A0C-DA83-417D-B62E-3A0B8D7D487D}" srcOrd="8" destOrd="0" presId="urn:microsoft.com/office/officeart/2005/8/layout/lProcess2"/>
    <dgm:cxn modelId="{7CD77248-F749-48C0-96E9-65332D226EE8}" type="presParOf" srcId="{6BBA7C02-CE60-4309-81BA-927651E288FA}" destId="{B426F163-5AEC-4470-ACA2-8FC82165009F}" srcOrd="1" destOrd="0" presId="urn:microsoft.com/office/officeart/2005/8/layout/lProcess2"/>
    <dgm:cxn modelId="{6FCC7B6C-6D62-4AEB-80E5-188551D3D0C5}" type="presParOf" srcId="{6BBA7C02-CE60-4309-81BA-927651E288FA}" destId="{D2B8E3EC-F84B-4C36-97B2-477CD34F1DA1}" srcOrd="2" destOrd="0" presId="urn:microsoft.com/office/officeart/2005/8/layout/lProcess2"/>
    <dgm:cxn modelId="{E28B02F6-D224-46E3-82EB-15939DFACFDB}" type="presParOf" srcId="{D2B8E3EC-F84B-4C36-97B2-477CD34F1DA1}" destId="{14D81337-303A-4963-8A16-1418BC6DF22F}" srcOrd="0" destOrd="0" presId="urn:microsoft.com/office/officeart/2005/8/layout/lProcess2"/>
    <dgm:cxn modelId="{B99B0249-E871-4870-BEBC-48CE12DE8E04}" type="presParOf" srcId="{D2B8E3EC-F84B-4C36-97B2-477CD34F1DA1}" destId="{C9154C56-9420-4813-AB11-76E22FDB8453}" srcOrd="1" destOrd="0" presId="urn:microsoft.com/office/officeart/2005/8/layout/lProcess2"/>
    <dgm:cxn modelId="{8A4C3992-7725-44F5-9BA3-FA9B38DE289C}" type="presParOf" srcId="{D2B8E3EC-F84B-4C36-97B2-477CD34F1DA1}" destId="{8701BD27-E6E1-49CF-ADB7-650DE25BB032}" srcOrd="2" destOrd="0" presId="urn:microsoft.com/office/officeart/2005/8/layout/lProcess2"/>
    <dgm:cxn modelId="{6524C898-F112-4175-AE34-DF7EDBE12C83}" type="presParOf" srcId="{8701BD27-E6E1-49CF-ADB7-650DE25BB032}" destId="{0DB1B80F-6EED-463C-8B56-7954E8342B72}" srcOrd="0" destOrd="0" presId="urn:microsoft.com/office/officeart/2005/8/layout/lProcess2"/>
    <dgm:cxn modelId="{E1383D65-80D8-4CAF-849B-F64A6FC6323C}" type="presParOf" srcId="{0DB1B80F-6EED-463C-8B56-7954E8342B72}" destId="{2C19A743-ACED-4081-936E-6BC13C17758E}" srcOrd="0" destOrd="0" presId="urn:microsoft.com/office/officeart/2005/8/layout/lProcess2"/>
    <dgm:cxn modelId="{58AFB23A-734F-4E02-B531-7361EF6C9277}" type="presParOf" srcId="{0DB1B80F-6EED-463C-8B56-7954E8342B72}" destId="{1DA9DE9A-8BA9-43B5-BB9E-2ACAAD06377D}" srcOrd="1" destOrd="0" presId="urn:microsoft.com/office/officeart/2005/8/layout/lProcess2"/>
    <dgm:cxn modelId="{EC8D99F9-C9D9-470D-B7C9-3337A1D061E5}" type="presParOf" srcId="{0DB1B80F-6EED-463C-8B56-7954E8342B72}" destId="{2A29592F-826A-48CB-A2D2-E716C15F777E}" srcOrd="2" destOrd="0" presId="urn:microsoft.com/office/officeart/2005/8/layout/lProcess2"/>
    <dgm:cxn modelId="{2FED7F29-BA41-42D1-B75D-EF463ADC6713}" type="presParOf" srcId="{0DB1B80F-6EED-463C-8B56-7954E8342B72}" destId="{67A6C803-0A2A-49E2-922A-16DFA8A1A658}" srcOrd="3" destOrd="0" presId="urn:microsoft.com/office/officeart/2005/8/layout/lProcess2"/>
    <dgm:cxn modelId="{5C53B402-E9C1-4712-8DCE-1EEF03829E77}" type="presParOf" srcId="{0DB1B80F-6EED-463C-8B56-7954E8342B72}" destId="{9F6E488F-4119-48EA-AE53-F43E7B85D74C}" srcOrd="4" destOrd="0" presId="urn:microsoft.com/office/officeart/2005/8/layout/lProcess2"/>
    <dgm:cxn modelId="{CF02C9A5-4FB1-4BC1-A347-6A48BD3C9DE7}" type="presParOf" srcId="{6BBA7C02-CE60-4309-81BA-927651E288FA}" destId="{9D73D07E-DB6E-4CC4-B1E2-A7142F9885AB}" srcOrd="3" destOrd="0" presId="urn:microsoft.com/office/officeart/2005/8/layout/lProcess2"/>
    <dgm:cxn modelId="{6BE89640-7755-4896-BAE4-15B953A1D73E}" type="presParOf" srcId="{6BBA7C02-CE60-4309-81BA-927651E288FA}" destId="{E545D5A1-C213-4080-A7CA-2EB275832AB7}" srcOrd="4" destOrd="0" presId="urn:microsoft.com/office/officeart/2005/8/layout/lProcess2"/>
    <dgm:cxn modelId="{407F7A83-9CB1-44F1-9910-808F50FDBBBD}" type="presParOf" srcId="{E545D5A1-C213-4080-A7CA-2EB275832AB7}" destId="{91F6978D-81C8-4D29-B590-3D8DF90387B7}" srcOrd="0" destOrd="0" presId="urn:microsoft.com/office/officeart/2005/8/layout/lProcess2"/>
    <dgm:cxn modelId="{8526E40C-E66E-4B50-8817-7713A7F72467}" type="presParOf" srcId="{E545D5A1-C213-4080-A7CA-2EB275832AB7}" destId="{5780ED28-5B13-499D-81C1-876DAB4DDE82}" srcOrd="1" destOrd="0" presId="urn:microsoft.com/office/officeart/2005/8/layout/lProcess2"/>
    <dgm:cxn modelId="{A491EDAC-8021-4E1B-8390-1C1EE34E9978}" type="presParOf" srcId="{E545D5A1-C213-4080-A7CA-2EB275832AB7}" destId="{CA1794CD-AFB2-4E8B-AD79-9100207A178E}" srcOrd="2" destOrd="0" presId="urn:microsoft.com/office/officeart/2005/8/layout/lProcess2"/>
    <dgm:cxn modelId="{108024D6-454A-47A6-B1AB-B3CC885EBD3E}" type="presParOf" srcId="{CA1794CD-AFB2-4E8B-AD79-9100207A178E}" destId="{6DB26B49-2618-49D7-97F2-0BF09330741B}" srcOrd="0" destOrd="0" presId="urn:microsoft.com/office/officeart/2005/8/layout/lProcess2"/>
    <dgm:cxn modelId="{3294075B-A2B0-4934-B950-D556F889AF08}" type="presParOf" srcId="{6DB26B49-2618-49D7-97F2-0BF09330741B}" destId="{E40CA2E6-92ED-4E93-B971-3AA203EB7162}" srcOrd="0" destOrd="0" presId="urn:microsoft.com/office/officeart/2005/8/layout/lProcess2"/>
    <dgm:cxn modelId="{AD0EEC2A-8308-4C75-9567-D1DB3B335802}" type="presParOf" srcId="{6DB26B49-2618-49D7-97F2-0BF09330741B}" destId="{8C1C42D3-672D-4DD7-B54E-38BF8D51A5FC}" srcOrd="1" destOrd="0" presId="urn:microsoft.com/office/officeart/2005/8/layout/lProcess2"/>
    <dgm:cxn modelId="{4D22DAA7-1DB5-47B9-82DF-6C429F7C0F8D}" type="presParOf" srcId="{6DB26B49-2618-49D7-97F2-0BF09330741B}" destId="{120A91E9-DF31-44AF-B040-3649FDBEDFBB}" srcOrd="2" destOrd="0" presId="urn:microsoft.com/office/officeart/2005/8/layout/lProcess2"/>
    <dgm:cxn modelId="{C7F7F104-F9F5-41D1-988E-ABA0130CE36A}" type="presParOf" srcId="{6DB26B49-2618-49D7-97F2-0BF09330741B}" destId="{E021AC74-3ACE-4AE5-9AEB-D9831F691215}" srcOrd="3" destOrd="0" presId="urn:microsoft.com/office/officeart/2005/8/layout/lProcess2"/>
    <dgm:cxn modelId="{5ABDBE15-5965-48CB-A883-714D4F4A6481}" type="presParOf" srcId="{6DB26B49-2618-49D7-97F2-0BF09330741B}" destId="{E1B2CA18-195F-4364-AA46-87FD2384D5E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BD328-C588-4F3F-ACB6-6CB117CE6B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46ADB-6DC7-4D11-B093-03702B7383D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         </a:t>
          </a:r>
          <a:r>
            <a:rPr lang="ru-RU" sz="2000" b="1" dirty="0" smtClean="0">
              <a:solidFill>
                <a:schemeClr val="bg1"/>
              </a:solidFill>
            </a:rPr>
            <a:t>ВСЕГО ДОХОДОВ</a:t>
          </a:r>
          <a:r>
            <a:rPr lang="ru-RU" sz="20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dirty="0" smtClean="0">
              <a:solidFill>
                <a:schemeClr val="bg1"/>
              </a:solidFill>
            </a:rPr>
            <a:t>81 485, 7</a:t>
          </a:r>
          <a:endParaRPr lang="ru-RU" sz="2000" b="1" dirty="0">
            <a:solidFill>
              <a:schemeClr val="bg1"/>
            </a:solidFill>
          </a:endParaRPr>
        </a:p>
      </dgm:t>
    </dgm:pt>
    <dgm:pt modelId="{1E84594E-963D-417E-B767-09697856EC20}" type="parTrans" cxnId="{2D852C6B-7667-49F5-81BD-1EA7D482346A}">
      <dgm:prSet/>
      <dgm:spPr/>
      <dgm:t>
        <a:bodyPr/>
        <a:lstStyle/>
        <a:p>
          <a:endParaRPr lang="ru-RU"/>
        </a:p>
      </dgm:t>
    </dgm:pt>
    <dgm:pt modelId="{E5130AFA-8E5A-4BFA-BB5C-12F708897D86}" type="sibTrans" cxnId="{2D852C6B-7667-49F5-81BD-1EA7D482346A}">
      <dgm:prSet/>
      <dgm:spPr/>
      <dgm:t>
        <a:bodyPr/>
        <a:lstStyle/>
        <a:p>
          <a:endParaRPr lang="ru-RU"/>
        </a:p>
      </dgm:t>
    </dgm:pt>
    <dgm:pt modelId="{A01092E0-5EE8-40A0-8E51-3109C918AA20}" type="pres">
      <dgm:prSet presAssocID="{C63BD328-C588-4F3F-ACB6-6CB117CE6B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A91C7E-7075-4C7D-9F89-2636874D4B4C}" type="pres">
      <dgm:prSet presAssocID="{D2A46ADB-6DC7-4D11-B093-03702B7383D0}" presName="parentText" presStyleLbl="node1" presStyleIdx="0" presStyleCnt="1" custLinFactNeighborX="-353" custLinFactNeighborY="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20DD1-5263-4614-B65F-AA8ED1E68F1F}" type="presOf" srcId="{C63BD328-C588-4F3F-ACB6-6CB117CE6B19}" destId="{A01092E0-5EE8-40A0-8E51-3109C918AA20}" srcOrd="0" destOrd="0" presId="urn:microsoft.com/office/officeart/2005/8/layout/vList2"/>
    <dgm:cxn modelId="{6347A76F-6F48-45EB-BA02-477A084300F6}" type="presOf" srcId="{D2A46ADB-6DC7-4D11-B093-03702B7383D0}" destId="{BFA91C7E-7075-4C7D-9F89-2636874D4B4C}" srcOrd="0" destOrd="0" presId="urn:microsoft.com/office/officeart/2005/8/layout/vList2"/>
    <dgm:cxn modelId="{2D852C6B-7667-49F5-81BD-1EA7D482346A}" srcId="{C63BD328-C588-4F3F-ACB6-6CB117CE6B19}" destId="{D2A46ADB-6DC7-4D11-B093-03702B7383D0}" srcOrd="0" destOrd="0" parTransId="{1E84594E-963D-417E-B767-09697856EC20}" sibTransId="{E5130AFA-8E5A-4BFA-BB5C-12F708897D86}"/>
    <dgm:cxn modelId="{76EB880D-80E9-4656-857E-DAC152F7F33F}" type="presParOf" srcId="{A01092E0-5EE8-40A0-8E51-3109C918AA20}" destId="{BFA91C7E-7075-4C7D-9F89-2636874D4B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986C7-551D-4443-A69B-01852C3827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F7A46-3F24-4D2D-94B3-ECD4B346FBC7}">
      <dgm:prSet custT="1"/>
      <dgm:spPr>
        <a:solidFill>
          <a:srgbClr val="FFFF99"/>
        </a:solidFill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ru-RU" sz="2400" b="1" i="1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baseline="0" dirty="0">
            <a:solidFill>
              <a:srgbClr val="002060"/>
            </a:solidFill>
          </a:endParaRPr>
        </a:p>
      </dgm:t>
    </dgm:pt>
    <dgm:pt modelId="{29A661FC-0679-40E3-9FB2-681E86EC1D2B}" type="parTrans" cxnId="{71B6CB91-364E-43D3-AF53-1D066CC8AD6D}">
      <dgm:prSet/>
      <dgm:spPr/>
      <dgm:t>
        <a:bodyPr/>
        <a:lstStyle/>
        <a:p>
          <a:endParaRPr lang="ru-RU"/>
        </a:p>
      </dgm:t>
    </dgm:pt>
    <dgm:pt modelId="{BB9A9847-54D1-4C26-A049-6135E66FF65C}" type="sibTrans" cxnId="{71B6CB91-364E-43D3-AF53-1D066CC8AD6D}">
      <dgm:prSet/>
      <dgm:spPr/>
      <dgm:t>
        <a:bodyPr/>
        <a:lstStyle/>
        <a:p>
          <a:endParaRPr lang="ru-RU"/>
        </a:p>
      </dgm:t>
    </dgm:pt>
    <dgm:pt modelId="{282AE242-08BA-4EBD-A8A5-FA43714042E1}" type="pres">
      <dgm:prSet presAssocID="{5A6986C7-551D-4443-A69B-01852C3827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716B8-AC6C-400C-B939-284A01843435}" type="pres">
      <dgm:prSet presAssocID="{7C0F7A46-3F24-4D2D-94B3-ECD4B346FBC7}" presName="parentText" presStyleLbl="node1" presStyleIdx="0" presStyleCnt="1" custScaleY="326979" custLinFactNeighborX="-3828" custLinFactNeighborY="739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C6A83-17AE-44F0-BE4A-EBE9FC574B75}" type="presOf" srcId="{5A6986C7-551D-4443-A69B-01852C382789}" destId="{282AE242-08BA-4EBD-A8A5-FA43714042E1}" srcOrd="0" destOrd="0" presId="urn:microsoft.com/office/officeart/2005/8/layout/vList2"/>
    <dgm:cxn modelId="{618DFE63-712A-4DE5-812F-199002583C7F}" type="presOf" srcId="{7C0F7A46-3F24-4D2D-94B3-ECD4B346FBC7}" destId="{A29716B8-AC6C-400C-B939-284A01843435}" srcOrd="0" destOrd="0" presId="urn:microsoft.com/office/officeart/2005/8/layout/vList2"/>
    <dgm:cxn modelId="{71B6CB91-364E-43D3-AF53-1D066CC8AD6D}" srcId="{5A6986C7-551D-4443-A69B-01852C382789}" destId="{7C0F7A46-3F24-4D2D-94B3-ECD4B346FBC7}" srcOrd="0" destOrd="0" parTransId="{29A661FC-0679-40E3-9FB2-681E86EC1D2B}" sibTransId="{BB9A9847-54D1-4C26-A049-6135E66FF65C}"/>
    <dgm:cxn modelId="{408CA9FA-84F7-489F-B312-EF7312414741}" type="presParOf" srcId="{282AE242-08BA-4EBD-A8A5-FA43714042E1}" destId="{A29716B8-AC6C-400C-B939-284A018434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273AE1-3C74-4A65-BB78-4379F7C6A9F0}">
      <dsp:nvSpPr>
        <dsp:cNvPr id="0" name=""/>
        <dsp:cNvSpPr/>
      </dsp:nvSpPr>
      <dsp:spPr>
        <a:xfrm>
          <a:off x="1006" y="0"/>
          <a:ext cx="2615713" cy="4320480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Налоговые доходы</a:t>
          </a:r>
          <a:endParaRPr lang="ru-RU" sz="2900" kern="1200" dirty="0"/>
        </a:p>
      </dsp:txBody>
      <dsp:txXfrm>
        <a:off x="1006" y="0"/>
        <a:ext cx="2615713" cy="1296144"/>
      </dsp:txXfrm>
    </dsp:sp>
    <dsp:sp modelId="{C9AD335A-93D3-47B0-90BF-3D1E64217452}">
      <dsp:nvSpPr>
        <dsp:cNvPr id="0" name=""/>
        <dsp:cNvSpPr/>
      </dsp:nvSpPr>
      <dsp:spPr>
        <a:xfrm>
          <a:off x="262577" y="1296961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НДФЛ – </a:t>
          </a:r>
          <a:r>
            <a:rPr lang="ru-RU" sz="1200" b="1" i="1" kern="1200" dirty="0" smtClean="0">
              <a:solidFill>
                <a:schemeClr val="bg1"/>
              </a:solidFill>
            </a:rPr>
            <a:t>53 190,7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296961"/>
        <a:ext cx="2092570" cy="499819"/>
      </dsp:txXfrm>
    </dsp:sp>
    <dsp:sp modelId="{6B20CC29-BB68-4880-8D06-592EA017EE04}">
      <dsp:nvSpPr>
        <dsp:cNvPr id="0" name=""/>
        <dsp:cNvSpPr/>
      </dsp:nvSpPr>
      <dsp:spPr>
        <a:xfrm>
          <a:off x="262577" y="1873676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Акцизы – 5 </a:t>
          </a:r>
          <a:r>
            <a:rPr lang="ru-RU" sz="1200" b="1" i="1" kern="1200" dirty="0" smtClean="0">
              <a:solidFill>
                <a:schemeClr val="bg1"/>
              </a:solidFill>
            </a:rPr>
            <a:t>222,8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873676"/>
        <a:ext cx="2092570" cy="499819"/>
      </dsp:txXfrm>
    </dsp:sp>
    <dsp:sp modelId="{B0FC69EB-B6F4-40C6-BF1F-3056E8EDF7B2}">
      <dsp:nvSpPr>
        <dsp:cNvPr id="0" name=""/>
        <dsp:cNvSpPr/>
      </dsp:nvSpPr>
      <dsp:spPr>
        <a:xfrm>
          <a:off x="262577" y="245039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Налоги на совокупный          доход –  </a:t>
          </a:r>
          <a:r>
            <a:rPr lang="ru-RU" sz="1200" b="1" i="1" kern="1200" dirty="0" smtClean="0">
              <a:solidFill>
                <a:schemeClr val="bg1"/>
              </a:solidFill>
            </a:rPr>
            <a:t>260,0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2450390"/>
        <a:ext cx="2092570" cy="499819"/>
      </dsp:txXfrm>
    </dsp:sp>
    <dsp:sp modelId="{86E95DDC-1A19-4BD3-8038-F2B632B30E69}">
      <dsp:nvSpPr>
        <dsp:cNvPr id="0" name=""/>
        <dsp:cNvSpPr/>
      </dsp:nvSpPr>
      <dsp:spPr>
        <a:xfrm>
          <a:off x="262577" y="3027105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027105"/>
        <a:ext cx="2092570" cy="499819"/>
      </dsp:txXfrm>
    </dsp:sp>
    <dsp:sp modelId="{125B4A0C-DA83-417D-B62E-3A0B8D7D487D}">
      <dsp:nvSpPr>
        <dsp:cNvPr id="0" name=""/>
        <dsp:cNvSpPr/>
      </dsp:nvSpPr>
      <dsp:spPr>
        <a:xfrm>
          <a:off x="262577" y="360382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Земельный налог – </a:t>
          </a:r>
          <a:r>
            <a:rPr lang="ru-RU" sz="1200" b="1" i="1" kern="1200" dirty="0" smtClean="0">
              <a:solidFill>
                <a:schemeClr val="bg1"/>
              </a:solidFill>
            </a:rPr>
            <a:t>297,0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603820"/>
        <a:ext cx="2092570" cy="499819"/>
      </dsp:txXfrm>
    </dsp:sp>
    <dsp:sp modelId="{14D81337-303A-4963-8A16-1418BC6DF22F}">
      <dsp:nvSpPr>
        <dsp:cNvPr id="0" name=""/>
        <dsp:cNvSpPr/>
      </dsp:nvSpPr>
      <dsp:spPr>
        <a:xfrm>
          <a:off x="2812898" y="0"/>
          <a:ext cx="2615713" cy="4320480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Неналоговые доходы</a:t>
          </a:r>
          <a:endParaRPr lang="ru-RU" sz="2900" kern="1200" dirty="0"/>
        </a:p>
      </dsp:txBody>
      <dsp:txXfrm>
        <a:off x="2812898" y="0"/>
        <a:ext cx="2615713" cy="1296144"/>
      </dsp:txXfrm>
    </dsp:sp>
    <dsp:sp modelId="{2C19A743-ACED-4081-936E-6BC13C17758E}">
      <dsp:nvSpPr>
        <dsp:cNvPr id="0" name=""/>
        <dsp:cNvSpPr/>
      </dsp:nvSpPr>
      <dsp:spPr>
        <a:xfrm>
          <a:off x="3089441" y="1296564"/>
          <a:ext cx="2062626" cy="123317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4 776,1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89441" y="1296564"/>
        <a:ext cx="2062626" cy="1233176"/>
      </dsp:txXfrm>
    </dsp:sp>
    <dsp:sp modelId="{2A29592F-826A-48CB-A2D2-E716C15F777E}">
      <dsp:nvSpPr>
        <dsp:cNvPr id="0" name=""/>
        <dsp:cNvSpPr/>
      </dsp:nvSpPr>
      <dsp:spPr>
        <a:xfrm>
          <a:off x="3074469" y="2634693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продажи материальных и не материальных активов– 2 468,0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2634693"/>
        <a:ext cx="2092570" cy="682195"/>
      </dsp:txXfrm>
    </dsp:sp>
    <dsp:sp modelId="{9F6E488F-4119-48EA-AE53-F43E7B85D74C}">
      <dsp:nvSpPr>
        <dsp:cNvPr id="0" name=""/>
        <dsp:cNvSpPr/>
      </dsp:nvSpPr>
      <dsp:spPr>
        <a:xfrm>
          <a:off x="3074469" y="3421842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3421842"/>
        <a:ext cx="2092570" cy="682195"/>
      </dsp:txXfrm>
    </dsp:sp>
    <dsp:sp modelId="{91F6978D-81C8-4D29-B590-3D8DF90387B7}">
      <dsp:nvSpPr>
        <dsp:cNvPr id="0" name=""/>
        <dsp:cNvSpPr/>
      </dsp:nvSpPr>
      <dsp:spPr>
        <a:xfrm>
          <a:off x="5624790" y="0"/>
          <a:ext cx="2615713" cy="432048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Безвозмездные поступления</a:t>
          </a:r>
          <a:endParaRPr lang="ru-RU" sz="2900" kern="1200" dirty="0"/>
        </a:p>
      </dsp:txBody>
      <dsp:txXfrm>
        <a:off x="5624790" y="0"/>
        <a:ext cx="2615713" cy="1296144"/>
      </dsp:txXfrm>
    </dsp:sp>
    <dsp:sp modelId="{E40CA2E6-92ED-4E93-B971-3AA203EB7162}">
      <dsp:nvSpPr>
        <dsp:cNvPr id="0" name=""/>
        <dsp:cNvSpPr/>
      </dsp:nvSpPr>
      <dsp:spPr>
        <a:xfrm>
          <a:off x="5886361" y="1296513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Дотации –  7 522,3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1296513"/>
        <a:ext cx="2092570" cy="848801"/>
      </dsp:txXfrm>
    </dsp:sp>
    <dsp:sp modelId="{120A91E9-DF31-44AF-B040-3649FDBEDFBB}">
      <dsp:nvSpPr>
        <dsp:cNvPr id="0" name=""/>
        <dsp:cNvSpPr/>
      </dsp:nvSpPr>
      <dsp:spPr>
        <a:xfrm>
          <a:off x="5886361" y="2275899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Субсидии – </a:t>
          </a:r>
          <a:r>
            <a:rPr lang="ru-RU" sz="1200" b="1" i="1" kern="1200" dirty="0" smtClean="0">
              <a:solidFill>
                <a:schemeClr val="bg1"/>
              </a:solidFill>
            </a:rPr>
            <a:t>2 913, </a:t>
          </a:r>
          <a:r>
            <a:rPr lang="ru-RU" sz="1200" b="1" i="1" kern="1200" dirty="0" smtClean="0">
              <a:solidFill>
                <a:schemeClr val="bg1"/>
              </a:solidFill>
            </a:rPr>
            <a:t>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2275899"/>
        <a:ext cx="2092570" cy="848801"/>
      </dsp:txXfrm>
    </dsp:sp>
    <dsp:sp modelId="{E1B2CA18-195F-4364-AA46-87FD2384D5E9}">
      <dsp:nvSpPr>
        <dsp:cNvPr id="0" name=""/>
        <dsp:cNvSpPr/>
      </dsp:nvSpPr>
      <dsp:spPr>
        <a:xfrm>
          <a:off x="5886361" y="3255286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Субвенции – 701,7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3255286"/>
        <a:ext cx="2092570" cy="8488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A91C7E-7075-4C7D-9F89-2636874D4B4C}">
      <dsp:nvSpPr>
        <dsp:cNvPr id="0" name=""/>
        <dsp:cNvSpPr/>
      </dsp:nvSpPr>
      <dsp:spPr>
        <a:xfrm>
          <a:off x="0" y="204"/>
          <a:ext cx="8258756" cy="57585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         </a:t>
          </a:r>
          <a:r>
            <a:rPr lang="ru-RU" sz="2000" b="1" kern="1200" dirty="0" smtClean="0">
              <a:solidFill>
                <a:schemeClr val="bg1"/>
              </a:solidFill>
            </a:rPr>
            <a:t>ВСЕГО ДОХОДОВ</a:t>
          </a:r>
          <a:r>
            <a:rPr lang="ru-RU" sz="2000" kern="12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kern="1200" dirty="0" smtClean="0">
              <a:solidFill>
                <a:schemeClr val="bg1"/>
              </a:solidFill>
            </a:rPr>
            <a:t>81 485, 7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0" y="204"/>
        <a:ext cx="8258756" cy="5758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9716B8-AC6C-400C-B939-284A01843435}">
      <dsp:nvSpPr>
        <dsp:cNvPr id="0" name=""/>
        <dsp:cNvSpPr/>
      </dsp:nvSpPr>
      <dsp:spPr>
        <a:xfrm>
          <a:off x="0" y="207483"/>
          <a:ext cx="7524834" cy="917260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kern="1200" baseline="0" dirty="0">
            <a:solidFill>
              <a:srgbClr val="002060"/>
            </a:solidFill>
          </a:endParaRPr>
        </a:p>
      </dsp:txBody>
      <dsp:txXfrm>
        <a:off x="0" y="207483"/>
        <a:ext cx="7524834" cy="917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E1CCD46-175C-4B20-896D-A3B47C7ED0F9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7143864-6B6E-4631-8F22-32041610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8629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801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35AAF-DC2A-473B-A3A9-369BD2980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75538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CD43-69B3-4154-8A09-BCBFEBA94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29154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D4344-6C30-49FB-A6EB-0A7AD533A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11099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5D7C-6703-4FBA-9626-465F76175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57941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E714B-A310-40FC-B61A-52507C686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5346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AEBA-3919-4C98-A0C6-A75F0C166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08956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2DA8-F1C7-4A64-9FB4-4719BDFF4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00624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EEAE-B050-4A9B-9AD9-9AD8259D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646746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FCC8-3944-4614-BBA8-0EC7B8EF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65814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1BA9-AB74-48C4-BD1B-35DDA40F7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511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C2BF0-D1E3-4817-8955-206E9E4F6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11007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E523B2E-0310-4E62-BFAF-A6497B0B7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4" r:id="rId1"/>
    <p:sldLayoutId id="2147484055" r:id="rId2"/>
    <p:sldLayoutId id="214748406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92378" cy="6551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500" i="1" dirty="0" smtClean="0">
                <a:solidFill>
                  <a:srgbClr val="660066"/>
                </a:solidFill>
              </a:rPr>
              <a:t>БЮДЖЕТ МУНИЦИПАЛЬНОГО ОБРАЗОВАНИЯ   г.п.ПЕЧЕНГА НА 2018 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en-US" dirty="0"/>
          </a:p>
        </p:txBody>
      </p:sp>
      <p:pic>
        <p:nvPicPr>
          <p:cNvPr id="9" name="Содержимое 8" descr="пе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6639359" cy="4708525"/>
          </a:xfrm>
        </p:spPr>
      </p:pic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32656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59632" y="2492896"/>
          <a:ext cx="6264696" cy="4272172"/>
        </p:xfrm>
        <a:graphic>
          <a:graphicData uri="http://schemas.openxmlformats.org/drawingml/2006/table">
            <a:tbl>
              <a:tblPr/>
              <a:tblGrid>
                <a:gridCol w="467643"/>
                <a:gridCol w="3833481"/>
                <a:gridCol w="935286"/>
                <a:gridCol w="1028286"/>
              </a:tblGrid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Значение показателя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Предельный размер расходов на строительство и (или) реконструкцию объектов теплоснабжения, входящих в состав концессионного соглашения, на каждый год действия концессионного соглашения (с учетом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2021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22 543,6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4 025,96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4 419,60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4 589,50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4 702,26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4 806,29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Долгосрочные параметры регулирования деятельности концессионера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Базовый уровень операционных расходов (тыс. рублей) (без учета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15 888,3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Нормативный уровень прибыли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8,14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Показатели энергосбережения и энергетической эффективности: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Удельный расход топлива на производство единицы тепловой энергии, отпускаемой с коллекторов источников тепловой энергии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кг у.т./Гкал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Отношение величины технологических потерь тепловой энергии, теплоносителя к материальной характеристике тепловой сети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158,13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при передаче тепловой энергии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2.3.4.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теплоносителя по тепловым сетям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м3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Плановые значения показателей надежности деятельности концессионера на каждый год срока действия концессионного соглашения: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тепловых сетях в расчете на 1 км тепловых сетей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источниках тепловой энергии на 1 Гкал/час установленной мощности теплоснабжающей организации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/Гкал/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час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0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3528" y="1289085"/>
            <a:ext cx="80648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2018 году объекты жилищно-коммунального хозяйства муниципального образования Печенга, а       именно часть канализационной сети н.п. Лиинахамари, часть водовода, подъезды многоквартирного дома в н.п. Лиинахамари и прочее планируется отремонтировать и заменить на более новым и производительным. </a:t>
            </a:r>
            <a:endParaRPr lang="ru-RU" sz="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2017 году был произведен снос аварийного жилого дома в н.п.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Лиинахаиари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сделан капитальный ремонт распределительной и осветительной электросети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н.п.Лиинахамари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работы были выполнены с установленные сроки и в полном объеме.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2656"/>
            <a:ext cx="8229600" cy="1143000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r>
              <a:rPr lang="ru-RU" dirty="0" smtClean="0">
                <a:solidFill>
                  <a:srgbClr val="3711D7"/>
                </a:solidFill>
              </a:rPr>
              <a:t>Утвержденный объем доходов городского поселения Печенга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="" xmlns:p14="http://schemas.microsoft.com/office/powerpoint/2010/main" val="3892856798"/>
              </p:ext>
            </p:extLst>
          </p:nvPr>
        </p:nvGraphicFramePr>
        <p:xfrm>
          <a:off x="474446" y="1556791"/>
          <a:ext cx="8241510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="" xmlns:p14="http://schemas.microsoft.com/office/powerpoint/2010/main" val="2511172050"/>
              </p:ext>
            </p:extLst>
          </p:nvPr>
        </p:nvGraphicFramePr>
        <p:xfrm>
          <a:off x="457200" y="5949280"/>
          <a:ext cx="825875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028384" y="128466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28090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395536" y="404813"/>
            <a:ext cx="82096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расходов бюджета городского поселения Печенга на 2018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год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 </a:t>
            </a:r>
            <a:endParaRPr lang="ru-RU" sz="2400" i="1" dirty="0">
              <a:solidFill>
                <a:srgbClr val="000066"/>
              </a:solidFill>
            </a:endParaRPr>
          </a:p>
        </p:txBody>
      </p:sp>
      <p:graphicFrame>
        <p:nvGraphicFramePr>
          <p:cNvPr id="2" name="Object 2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645939069"/>
              </p:ext>
            </p:extLst>
          </p:nvPr>
        </p:nvGraphicFramePr>
        <p:xfrm>
          <a:off x="212725" y="1301750"/>
          <a:ext cx="8775700" cy="494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204" name="Slide Number Placeholder 5"/>
          <p:cNvSpPr txBox="1">
            <a:spLocks noGrp="1"/>
          </p:cNvSpPr>
          <p:nvPr/>
        </p:nvSpPr>
        <p:spPr bwMode="auto">
          <a:xfrm>
            <a:off x="6877050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alt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6165304"/>
            <a:ext cx="7632848" cy="581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всего расходов </a:t>
            </a:r>
            <a:r>
              <a:rPr lang="ru-RU" sz="2400" b="1" i="1" dirty="0" smtClean="0">
                <a:solidFill>
                  <a:srgbClr val="000066"/>
                </a:solidFill>
              </a:rPr>
              <a:t>– </a:t>
            </a:r>
            <a:r>
              <a:rPr lang="ru-RU" sz="2400" b="1" i="1" dirty="0" smtClean="0">
                <a:solidFill>
                  <a:srgbClr val="000066"/>
                </a:solidFill>
              </a:rPr>
              <a:t>82 749,2 </a:t>
            </a:r>
            <a:r>
              <a:rPr lang="ru-RU" sz="2400" b="1" i="1" dirty="0" smtClean="0">
                <a:solidFill>
                  <a:srgbClr val="000066"/>
                </a:solidFill>
              </a:rPr>
              <a:t>тыс</a:t>
            </a:r>
            <a:r>
              <a:rPr lang="ru-RU" sz="2400" b="1" i="1" dirty="0">
                <a:solidFill>
                  <a:srgbClr val="000066"/>
                </a:solidFill>
              </a:rPr>
              <a:t>. рублей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69621" y="1148557"/>
            <a:ext cx="115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8240" y="0"/>
            <a:ext cx="1185760" cy="7920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66061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3047044401"/>
              </p:ext>
            </p:extLst>
          </p:nvPr>
        </p:nvGraphicFramePr>
        <p:xfrm>
          <a:off x="251520" y="188640"/>
          <a:ext cx="7524834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884368" y="1052736"/>
            <a:ext cx="914400" cy="266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40714" y="332656"/>
            <a:ext cx="1303286" cy="870595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1383931"/>
          <a:ext cx="8136904" cy="5239014"/>
        </p:xfrm>
        <a:graphic>
          <a:graphicData uri="http://schemas.openxmlformats.org/drawingml/2006/table">
            <a:tbl>
              <a:tblPr/>
              <a:tblGrid>
                <a:gridCol w="4254320"/>
                <a:gridCol w="1011949"/>
                <a:gridCol w="1135862"/>
                <a:gridCol w="1734773"/>
              </a:tblGrid>
              <a:tr h="197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28 796 027,78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1 438 500,00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9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законодательных (представительных) органов государственной власти и представительных органов муниципальных образований"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747 398,00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Правительства РФ, высших исполнительных органов государственной власти субъектов РФ, местных администраций"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11 130 000,00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15 460 129,78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185 900,00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9 017 143,77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8 070 000,00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Связь и информатика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14 264,17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11 661 757,03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1 173 090,03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9 188 667,00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1 450 000,00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25 555 000,00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3 873 000,00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719 040,00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671 040,00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средств массовой информации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82 457 563, 58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229810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0" y="116632"/>
            <a:ext cx="86423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711D7"/>
                </a:solidFill>
              </a:rPr>
              <a:t>Расходы бюджета городского поселения </a:t>
            </a:r>
            <a:r>
              <a:rPr lang="ru-RU" sz="2000" b="1" i="1" dirty="0">
                <a:solidFill>
                  <a:srgbClr val="3711D7"/>
                </a:solidFill>
              </a:rPr>
              <a:t>на </a:t>
            </a:r>
            <a:r>
              <a:rPr lang="ru-RU" sz="2000" b="1" i="1" dirty="0" smtClean="0">
                <a:solidFill>
                  <a:srgbClr val="3711D7"/>
                </a:solidFill>
              </a:rPr>
              <a:t>2018 год                                               по муниципальным и ведомственным программам</a:t>
            </a:r>
            <a:r>
              <a:rPr lang="ru-RU" sz="2000" b="1" i="1" dirty="0">
                <a:solidFill>
                  <a:srgbClr val="3711D7"/>
                </a:solidFill>
              </a:rPr>
              <a:t> </a:t>
            </a:r>
            <a:r>
              <a:rPr lang="ru-RU" sz="2000" b="1" i="1" dirty="0" smtClean="0">
                <a:solidFill>
                  <a:srgbClr val="3711D7"/>
                </a:solidFill>
              </a:rPr>
              <a:t>                                                                   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всего расходов по муниципальным и ведомственным программам </a:t>
            </a: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200" b="1" smtClean="0">
                <a:solidFill>
                  <a:schemeClr val="accent6">
                    <a:lumMod val="50000"/>
                  </a:schemeClr>
                </a:solidFill>
              </a:rPr>
              <a:t>82 265, 2 тыс.рублей </a:t>
            </a:r>
            <a:endParaRPr lang="ru-RU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0"/>
            <a:ext cx="1190624" cy="795337"/>
          </a:xfrm>
          <a:prstGeom prst="rect">
            <a:avLst/>
          </a:prstGeom>
        </p:spPr>
      </p:pic>
      <p:graphicFrame>
        <p:nvGraphicFramePr>
          <p:cNvPr id="10" name="Диаграмма 9"/>
          <p:cNvGraphicFramePr/>
          <p:nvPr/>
        </p:nvGraphicFramePr>
        <p:xfrm>
          <a:off x="755576" y="1086716"/>
          <a:ext cx="8064896" cy="5438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1796344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1196752"/>
          <a:ext cx="8496945" cy="5215143"/>
        </p:xfrm>
        <a:graphic>
          <a:graphicData uri="http://schemas.openxmlformats.org/drawingml/2006/table">
            <a:tbl>
              <a:tblPr/>
              <a:tblGrid>
                <a:gridCol w="5721400"/>
                <a:gridCol w="1448869"/>
                <a:gridCol w="1326676"/>
              </a:tblGrid>
              <a:tr h="3339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1.  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780 000,00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2. Муниципальная программа«Формирование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3.  «Развитие жилищно-коммунального хозяйства в муниципальном образовании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6 903 952, 98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4.   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6 500 000,00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5.    «Благоустройство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4 277 526,60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6. «Развитие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70 6 00 00000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640 000,00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7.  «Противодействие экстремизму и профилактика терроризма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70 7 00 00000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21 695,000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8.«Обеспечение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70 8 00 00000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938 000,00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9. 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70 9 00 00000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719 040,00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700808"/>
          <a:ext cx="8424935" cy="4248473"/>
        </p:xfrm>
        <a:graphic>
          <a:graphicData uri="http://schemas.openxmlformats.org/drawingml/2006/table">
            <a:tbl>
              <a:tblPr/>
              <a:tblGrid>
                <a:gridCol w="5647194"/>
                <a:gridCol w="1450015"/>
                <a:gridCol w="1327726"/>
              </a:tblGrid>
              <a:tr h="4671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10. «Обеспечение деятельности органов местного самоуправление муниципальных казенных учреждений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71 0 00 00000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447 141,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41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11. 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060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1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12. 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24 532 823,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42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13. «Развитие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2 517 029,96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14.    «Формирование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совремеенной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городской среды на территории муниципального образования городское поселение Печенга Печенгского района Мурманской области в 2018 -2022 годы"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830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15. 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60 000,00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НЕПРОГРАМНАЯ ДЕЯТЕЛЬНОСТ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26  481 937,10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ИТОГО РАСХОДОВ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82</a:t>
                      </a:r>
                      <a:r>
                        <a:rPr lang="ru-RU" sz="1000" b="0" i="0" u="none" strike="noStrike" baseline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 749</a:t>
                      </a:r>
                      <a:r>
                        <a:rPr lang="ru-RU" sz="1000" b="0" i="0" u="none" strike="noStrike" baseline="0" smtClean="0">
                          <a:solidFill>
                            <a:srgbClr val="000000"/>
                          </a:solidFill>
                          <a:latin typeface="+mj-lt"/>
                        </a:rPr>
                        <a:t> 146</a:t>
                      </a:r>
                      <a:r>
                        <a:rPr lang="ru-RU" sz="10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,28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91"/>
            <a:ext cx="8229600" cy="89384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B50B7C"/>
                </a:solidFill>
              </a:rPr>
              <a:t>Социально-значимые проекты, предусмотренные к финансированию                       в 2018 году</a:t>
            </a:r>
            <a:endParaRPr lang="ru-RU" sz="2800" dirty="0">
              <a:solidFill>
                <a:srgbClr val="B50B7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2276872"/>
            <a:ext cx="4020212" cy="1055608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уличных тренажеров в п.Печенга, п.Спутник и </a:t>
            </a:r>
            <a:r>
              <a:rPr lang="ru-RU" sz="1400" b="1" i="1" dirty="0" err="1" smtClean="0">
                <a:solidFill>
                  <a:schemeClr val="accent6">
                    <a:lumMod val="75000"/>
                  </a:schemeClr>
                </a:solidFill>
              </a:rPr>
              <a:t>жд.ст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 19-км.</a:t>
            </a: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1628800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обустройству беговой дорожки в 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1600" y="3573016"/>
            <a:ext cx="3950421" cy="1123712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5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детской площадки в п.Спутник </a:t>
            </a:r>
          </a:p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178" y="0"/>
            <a:ext cx="1123822" cy="750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4941168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капитальному ремонту КДЦ 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00789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LFtJxApS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41031"/>
          </a:xfrm>
          <a:prstGeom prst="rect">
            <a:avLst/>
          </a:prstGeom>
        </p:spPr>
      </p:pic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7601" y="5301208"/>
            <a:ext cx="742315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endParaRPr lang="en-US" sz="4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1124744"/>
            <a:ext cx="38472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u="sng" dirty="0">
                <a:solidFill>
                  <a:schemeClr val="bg1"/>
                </a:solidFill>
              </a:rPr>
              <a:t>Контактная </a:t>
            </a:r>
            <a:r>
              <a:rPr lang="ru-RU" altLang="ru-RU" sz="1600" u="sng" dirty="0" smtClean="0">
                <a:solidFill>
                  <a:schemeClr val="bg1"/>
                </a:solidFill>
              </a:rPr>
              <a:t>информация</a:t>
            </a:r>
            <a:r>
              <a:rPr lang="ru-RU" altLang="ru-RU" sz="16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ru-RU" altLang="ru-RU" sz="10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Администрация муниципального образования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городское поселение Печенга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Адрес:</a:t>
            </a:r>
            <a:r>
              <a:rPr lang="ru-RU" altLang="ru-RU" sz="1600" dirty="0">
                <a:solidFill>
                  <a:schemeClr val="bg1"/>
                </a:solidFill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</a:rPr>
              <a:t>184410, п.Печенга, ул</a:t>
            </a:r>
            <a:r>
              <a:rPr lang="ru-RU" altLang="ru-RU" sz="1600" dirty="0">
                <a:solidFill>
                  <a:schemeClr val="bg1"/>
                </a:solidFill>
              </a:rPr>
              <a:t>. </a:t>
            </a:r>
            <a:r>
              <a:rPr lang="ru-RU" altLang="ru-RU" sz="1600" dirty="0" smtClean="0">
                <a:solidFill>
                  <a:schemeClr val="bg1"/>
                </a:solidFill>
              </a:rPr>
              <a:t>Печенгское шоссе, д. 3</a:t>
            </a:r>
            <a:endParaRPr lang="ru-RU" altLang="ru-RU" sz="16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Тел: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(81554) 7-64-88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adm@pechenga51.ru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endParaRPr lang="en-US" altLang="ru-RU" sz="1600" b="1" dirty="0" smtClean="0">
              <a:solidFill>
                <a:schemeClr val="bg1"/>
              </a:solidFill>
            </a:endParaRPr>
          </a:p>
          <a:p>
            <a:pPr algn="ctr"/>
            <a:endParaRPr lang="ru-RU" alt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Финансовый отдел администрации муниципального образования городское поселение Печенга</a:t>
            </a: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Тел: (81554)7-64-88</a:t>
            </a: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fino@pechenga51.ru</a:t>
            </a:r>
          </a:p>
          <a:p>
            <a:pPr algn="ctr"/>
            <a:endParaRPr lang="ru-RU" altLang="ru-RU" sz="16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2555776" y="692696"/>
            <a:ext cx="3600400" cy="2664296"/>
          </a:xfrm>
          <a:prstGeom prst="verticalScroll">
            <a:avLst/>
          </a:prstGeom>
          <a:solidFill>
            <a:srgbClr val="FFFFCC"/>
          </a:solidFill>
          <a:effectLst>
            <a:reflection blurRad="254000" stA="50000" endA="300" endPos="49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203848" y="1083662"/>
            <a:ext cx="2448272" cy="12003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26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1880" y="242088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января</a:t>
            </a:r>
            <a:endParaRPr lang="ru-RU" sz="3600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915816" y="2276872"/>
            <a:ext cx="2952328" cy="71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7323" y="4365104"/>
            <a:ext cx="8248633" cy="14401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11560" y="4653136"/>
            <a:ext cx="7568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 внесении изменений в решение Совета депутатов от 15 декабря 2017 года № 247 «Об утверждении бюджета муниципального образования городское поселение Печенга на 2018 год»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4" name="Рисунок 13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8"/>
            <a:ext cx="1087693" cy="7265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83433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711D7"/>
                </a:solidFill>
              </a:rPr>
              <a:t>Утвержденные параметры бюджета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060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Наименование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19888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Тыс.рублей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300192" y="2250261"/>
            <a:ext cx="0" cy="2330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4943" y="27079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Доходы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3415" y="3366584"/>
            <a:ext cx="153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Расходы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63414" y="3970559"/>
            <a:ext cx="376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Дефицит (-), профицит (+)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81 485, 7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3356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82  749, 2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1 263, 4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1924" y="0"/>
            <a:ext cx="1452076" cy="9699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2427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0"/>
            <a:ext cx="5835650" cy="43264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7920880" cy="781820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852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87624" y="1772816"/>
          <a:ext cx="6768752" cy="3024336"/>
        </p:xfrm>
        <a:graphic>
          <a:graphicData uri="http://schemas.openxmlformats.org/drawingml/2006/table">
            <a:tbl>
              <a:tblPr/>
              <a:tblGrid>
                <a:gridCol w="1579097"/>
                <a:gridCol w="5189655"/>
              </a:tblGrid>
              <a:tr h="3024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Основные 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характеристики муниципального образования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населения муниципального образования городское поселение Печенга Печенгского района Мурманской области (далее - поселение Печенга) на 01.01 2017 г. составила 7 442 чел., естественный прирост за 2016 год – 31 человек, миграционная убыль   – 23 человека.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бюджета поселения Печенга (далее – местный бюджет) по итогам 2016 год составили 73 756 тыс. руб., расходы – 75 588 тыс. руб. Дефицит местного бюджета по итогам 2016 года составил  1 832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2017 год местный бюджет сформирован по доходам- 77 378 тыс. руб., расходам – 83 026 тыс. руб., с дефицитом местного бюджета – 5 648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16088" y="54297"/>
            <a:ext cx="5835650" cy="43264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04471" y="491610"/>
            <a:ext cx="7883443" cy="705142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71600" y="2132856"/>
          <a:ext cx="7488832" cy="3528389"/>
        </p:xfrm>
        <a:graphic>
          <a:graphicData uri="http://schemas.openxmlformats.org/drawingml/2006/table">
            <a:tbl>
              <a:tblPr/>
              <a:tblGrid>
                <a:gridCol w="2531730"/>
                <a:gridCol w="770155"/>
                <a:gridCol w="885059"/>
                <a:gridCol w="1100888"/>
                <a:gridCol w="1100888"/>
                <a:gridCol w="1100112"/>
              </a:tblGrid>
              <a:tr h="29836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Оценка 2017 года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  <a:cs typeface="Times New Roman"/>
                        </a:rPr>
                        <a:t>Прогноз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Инфляция (прирост цен),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том числе на: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непродовольственные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платные услуги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населению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49960" y="1628800"/>
            <a:ext cx="1709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инфляции: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18471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988838"/>
          <a:ext cx="7776864" cy="4392490"/>
        </p:xfrm>
        <a:graphic>
          <a:graphicData uri="http://schemas.openxmlformats.org/drawingml/2006/table">
            <a:tbl>
              <a:tblPr/>
              <a:tblGrid>
                <a:gridCol w="2381366"/>
                <a:gridCol w="1259866"/>
                <a:gridCol w="803500"/>
                <a:gridCol w="804307"/>
                <a:gridCol w="922445"/>
                <a:gridCol w="802690"/>
                <a:gridCol w="802690"/>
              </a:tblGrid>
              <a:tr h="168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малых предприятий – всего по состоянию на конец года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(без внешних совместителей) - всего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Оборот малых предприятий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млн. рублей в ценах соответствующих лет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Индекс производства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 к предыдущему году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628800"/>
            <a:ext cx="6607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Структура малого предпринимательства характеризуется  следующими  данными: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9"/>
            <a:ext cx="5835650" cy="574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4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1196752"/>
          <a:ext cx="8712968" cy="5698887"/>
        </p:xfrm>
        <a:graphic>
          <a:graphicData uri="http://schemas.openxmlformats.org/drawingml/2006/table">
            <a:tbl>
              <a:tblPr/>
              <a:tblGrid>
                <a:gridCol w="2799081"/>
                <a:gridCol w="1182278"/>
                <a:gridCol w="905609"/>
                <a:gridCol w="905609"/>
                <a:gridCol w="901455"/>
                <a:gridCol w="901455"/>
                <a:gridCol w="1117481"/>
              </a:tblGrid>
              <a:tr h="251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Единицы измерения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 2016         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Оценка 2017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2018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2019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2020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законсервирован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действующий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17,644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Дома, имеющие центральное отопление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Ветхие дома (аварийный)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Площадь ветхого и аварийного жилья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Средняя обеспеченность населения площадью жилых квартир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  </a:t>
                      </a: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 1 человека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Общая площадь отремонтированных помещений в квартирах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0,32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Стоимость предоставляемых населению жилищно-коммунальных услуг по экономически обоснованным тарифам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млн.рублей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Фактический уровень платежей населения за жильё и коммунальные услуги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фонд, обслуживаемый: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управляющей компанией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ТСЖ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Установлено коллективных приборов учёта на отпуск ресурсов,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тепловой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горячей и холодной воды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электрической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тепловых сетей в двухтрубном исчислении, всего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водопроводной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канализационной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2416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2336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1136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1100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1200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-756592" y="908720"/>
            <a:ext cx="95770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Одной  из  главных  проблем  городского поселения  Печенга является состояние жилищно-коммунального  хозяйства.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1844824"/>
          <a:ext cx="8208912" cy="5127645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4510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инженерных сетей от общего объема, подлежащих ремонту 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27,66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25,1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аварий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Износ инженерных сетей,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38,05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73,9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водоотведения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82,4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водоотведения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теплоснабжения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электроснабжения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340768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1844824"/>
          <a:ext cx="8208912" cy="4942332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4.8.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многоквартирных домов (далее – МКД), в которых выполнен капитальный ремонт,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внутридомовых инженерных систем: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канализации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 ремонт кровли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и утепление фасада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фундамента, отмостки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подъездов (подъезд/дом)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4/2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незаселенных муниципальных жилых помещений, подлежащих содержанию в отношении общего объема муниципального жилого фонда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5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Участие МО г.п. Печенга в реализации региональной программы капитального ремонта общего имущества МКД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Паспорта готовности МО г.п. Печенга к отопительному периоду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412776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6084</TotalTime>
  <Words>2471</Words>
  <Application>Microsoft Office PowerPoint</Application>
  <PresentationFormat>Экран (4:3)</PresentationFormat>
  <Paragraphs>795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БЮДЖЕТ МУНИЦИПАЛЬНОГО ОБРАЗОВАНИЯ   г.п.ПЕЧЕНГА НА 2018 ГОД</vt:lpstr>
      <vt:lpstr>Слайд 2</vt:lpstr>
      <vt:lpstr>Утвержденные параметры бюджета на 2018 год</vt:lpstr>
      <vt:lpstr>ПРОГНОЗ</vt:lpstr>
      <vt:lpstr>Слайд 5</vt:lpstr>
      <vt:lpstr>ПРОГНОЗ </vt:lpstr>
      <vt:lpstr>ПРОГНОЗ </vt:lpstr>
      <vt:lpstr>ПРОГНОЗ </vt:lpstr>
      <vt:lpstr>ПРОГНОЗ </vt:lpstr>
      <vt:lpstr>ПРОГНОЗ </vt:lpstr>
      <vt:lpstr>Слайд 11</vt:lpstr>
      <vt:lpstr>Слайд 12</vt:lpstr>
      <vt:lpstr>Слайд 13</vt:lpstr>
      <vt:lpstr>Слайд 14</vt:lpstr>
      <vt:lpstr>Перечень муниципальных и ведомственных программ</vt:lpstr>
      <vt:lpstr>Перечень муниципальных и ведомственных программ</vt:lpstr>
      <vt:lpstr>Социально-значимые проекты, предусмотренные к финансированию                       в 2018 году</vt:lpstr>
      <vt:lpstr>Спасибо за внимание !</vt:lpstr>
    </vt:vector>
  </TitlesOfParts>
  <Company>Министерство финансов Мурманской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SpecSvyaz</cp:lastModifiedBy>
  <cp:revision>558</cp:revision>
  <dcterms:created xsi:type="dcterms:W3CDTF">2013-06-27T09:24:07Z</dcterms:created>
  <dcterms:modified xsi:type="dcterms:W3CDTF">2018-11-01T12:40:11Z</dcterms:modified>
</cp:coreProperties>
</file>